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4"/>
  </p:notesMasterIdLst>
  <p:sldIdLst>
    <p:sldId id="257" r:id="rId2"/>
    <p:sldId id="263" r:id="rId3"/>
    <p:sldId id="393" r:id="rId4"/>
    <p:sldId id="402" r:id="rId5"/>
    <p:sldId id="264" r:id="rId6"/>
    <p:sldId id="397" r:id="rId7"/>
    <p:sldId id="265" r:id="rId8"/>
    <p:sldId id="342" r:id="rId9"/>
    <p:sldId id="345" r:id="rId10"/>
    <p:sldId id="403" r:id="rId11"/>
    <p:sldId id="404" r:id="rId12"/>
    <p:sldId id="406" r:id="rId13"/>
    <p:sldId id="343" r:id="rId14"/>
    <p:sldId id="409" r:id="rId15"/>
    <p:sldId id="410" r:id="rId16"/>
    <p:sldId id="259" r:id="rId17"/>
    <p:sldId id="411" r:id="rId18"/>
    <p:sldId id="412" r:id="rId19"/>
    <p:sldId id="413" r:id="rId20"/>
    <p:sldId id="414" r:id="rId21"/>
    <p:sldId id="415" r:id="rId22"/>
    <p:sldId id="416" r:id="rId23"/>
    <p:sldId id="417" r:id="rId24"/>
    <p:sldId id="418" r:id="rId25"/>
    <p:sldId id="370" r:id="rId26"/>
    <p:sldId id="419" r:id="rId27"/>
    <p:sldId id="375" r:id="rId28"/>
    <p:sldId id="376" r:id="rId29"/>
    <p:sldId id="420" r:id="rId30"/>
    <p:sldId id="401" r:id="rId31"/>
    <p:sldId id="421" r:id="rId32"/>
    <p:sldId id="422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.-H. Jeon" initials="CJ" lastIdx="1" clrIdx="0">
    <p:extLst>
      <p:ext uri="{19B8F6BF-5375-455C-9EA6-DF929625EA0E}">
        <p15:presenceInfo xmlns:p15="http://schemas.microsoft.com/office/powerpoint/2012/main" userId="8173da272627e0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80" autoAdjust="0"/>
  </p:normalViewPr>
  <p:slideViewPr>
    <p:cSldViewPr snapToGrid="0">
      <p:cViewPr varScale="1">
        <p:scale>
          <a:sx n="69" d="100"/>
          <a:sy n="69" d="100"/>
        </p:scale>
        <p:origin x="12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0091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888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06978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1. ‘-</a:t>
            </a:r>
            <a:r>
              <a:rPr lang="ko-KR" altLang="en-US" dirty="0"/>
              <a:t>김에</a:t>
            </a:r>
            <a:r>
              <a:rPr lang="en-US" altLang="ko-KR" dirty="0"/>
              <a:t>’</a:t>
            </a:r>
            <a:r>
              <a:rPr lang="ko-KR" altLang="en-US" dirty="0"/>
              <a:t>는 어떤 일에 이어서</a:t>
            </a:r>
            <a:r>
              <a:rPr lang="en-US" altLang="ko-KR" dirty="0"/>
              <a:t>, </a:t>
            </a:r>
            <a:r>
              <a:rPr lang="ko-KR" altLang="en-US" dirty="0"/>
              <a:t>그것을 계기나 기회로 삼아 계획하지 않았던 다른 일도 함께 함을 나타낼 때 사용한다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  <a:endParaRPr lang="en-US" altLang="ko-KR" dirty="0"/>
          </a:p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1. </a:t>
            </a:r>
            <a:r>
              <a:rPr lang="ko-KR" altLang="en-US" dirty="0"/>
              <a:t>뒤에 올 수 있는 문장을 만들어 본다</a:t>
            </a:r>
            <a:r>
              <a:rPr lang="en-US" altLang="ko-KR" dirty="0"/>
              <a:t>. (</a:t>
            </a:r>
            <a:r>
              <a:rPr lang="ko-KR" altLang="en-US" dirty="0"/>
              <a:t>예</a:t>
            </a:r>
            <a:r>
              <a:rPr lang="en-US" altLang="ko-KR" dirty="0"/>
              <a:t>, </a:t>
            </a:r>
            <a:r>
              <a:rPr lang="ko-KR" altLang="en-US" dirty="0" err="1"/>
              <a:t>시장가는</a:t>
            </a:r>
            <a:r>
              <a:rPr lang="ko-KR" altLang="en-US" dirty="0"/>
              <a:t> 김에 과자도 </a:t>
            </a:r>
            <a:r>
              <a:rPr lang="ko-KR" altLang="en-US" dirty="0" err="1"/>
              <a:t>샀어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44322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09718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22055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200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그림을 보고 상황을 유추해 봅니다</a:t>
            </a:r>
            <a:r>
              <a:rPr lang="en-US" altLang="ko-KR" dirty="0"/>
              <a:t>. (</a:t>
            </a:r>
            <a:r>
              <a:rPr lang="ko-KR" altLang="en-US" dirty="0"/>
              <a:t>상황</a:t>
            </a:r>
            <a:r>
              <a:rPr lang="en-US" altLang="ko-KR" dirty="0"/>
              <a:t>: </a:t>
            </a:r>
            <a:r>
              <a:rPr lang="ko-KR" altLang="en-US" dirty="0"/>
              <a:t>수학숙제 좀 도와줄 수 있어</a:t>
            </a:r>
            <a:r>
              <a:rPr lang="en-US" altLang="ko-KR" dirty="0"/>
              <a:t>?)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25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61100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79436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대화</a:t>
            </a:r>
            <a:r>
              <a:rPr lang="en-US" altLang="ko-KR" dirty="0"/>
              <a:t>(p115)</a:t>
            </a:r>
            <a:r>
              <a:rPr lang="ko-KR" altLang="en-US" dirty="0"/>
              <a:t>와 듣고 말하기</a:t>
            </a:r>
            <a:r>
              <a:rPr lang="en-US" altLang="ko-KR" dirty="0"/>
              <a:t>(p118)</a:t>
            </a:r>
            <a:r>
              <a:rPr lang="ko-KR" altLang="en-US" dirty="0"/>
              <a:t> 중 선택하여 수업할 수 있습니다</a:t>
            </a:r>
            <a:r>
              <a:rPr lang="en-US" altLang="ko-KR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도입질문을 한다</a:t>
            </a:r>
            <a:r>
              <a:rPr lang="en-US" altLang="ko-KR" sz="1200" dirty="0"/>
              <a:t>: </a:t>
            </a:r>
            <a:r>
              <a:rPr lang="ko-KR" altLang="en-US" sz="1200" dirty="0"/>
              <a:t>다른 사람의 부탁을 거절할 적이 있나요</a:t>
            </a:r>
            <a:r>
              <a:rPr lang="en-US" altLang="ko-KR" sz="1200" dirty="0"/>
              <a:t>?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본문을 듣기 전에 그림을 보고 내용을 유추해본다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자막을 보지 않고 듣도록 한다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이해질문</a:t>
            </a:r>
            <a:r>
              <a:rPr lang="en-US" altLang="ko-KR" sz="1200" dirty="0"/>
              <a:t>5) </a:t>
            </a:r>
            <a:r>
              <a:rPr lang="ko-KR" altLang="en-US" sz="1200" dirty="0"/>
              <a:t>답을 생각하면서 다시 듣는다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6)    </a:t>
            </a:r>
            <a:r>
              <a:rPr lang="ko-KR" altLang="en-US" sz="1200" dirty="0"/>
              <a:t>한 </a:t>
            </a:r>
            <a:r>
              <a:rPr lang="ko-KR" altLang="en-US" sz="1200" dirty="0" err="1"/>
              <a:t>문장씩</a:t>
            </a:r>
            <a:r>
              <a:rPr lang="ko-KR" altLang="en-US" sz="1200" dirty="0"/>
              <a:t> 듣고 따라 하게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7)    </a:t>
            </a:r>
            <a:r>
              <a:rPr lang="ko-KR" altLang="en-US" sz="1200" dirty="0"/>
              <a:t>과제</a:t>
            </a:r>
            <a:r>
              <a:rPr lang="en-US" altLang="ko-KR" sz="1200" dirty="0"/>
              <a:t>: </a:t>
            </a:r>
            <a:r>
              <a:rPr lang="ko-KR" altLang="en-US" sz="1200" dirty="0"/>
              <a:t>혼자 혹은 가족과 역할을 나누어 감정을 </a:t>
            </a:r>
            <a:r>
              <a:rPr lang="ko-KR" altLang="en-US" sz="1200" dirty="0" err="1"/>
              <a:t>실러</a:t>
            </a:r>
            <a:r>
              <a:rPr lang="ko-KR" altLang="en-US" sz="1200" dirty="0"/>
              <a:t> 대화를 읽고 녹음</a:t>
            </a:r>
            <a:r>
              <a:rPr lang="en-US" altLang="ko-KR" sz="1200" dirty="0"/>
              <a:t>/</a:t>
            </a:r>
            <a:r>
              <a:rPr lang="ko-KR" altLang="en-US" sz="1200" dirty="0"/>
              <a:t>녹화해서 교사에게 보낸다</a:t>
            </a:r>
            <a:r>
              <a:rPr lang="en-US" altLang="ko-KR" sz="1200" dirty="0"/>
              <a:t>.(</a:t>
            </a:r>
            <a:r>
              <a:rPr lang="ko-KR" altLang="en-US" sz="1200" dirty="0"/>
              <a:t>카톡</a:t>
            </a:r>
            <a:r>
              <a:rPr lang="en-US" altLang="ko-KR" sz="1200" dirty="0"/>
              <a:t>, </a:t>
            </a:r>
            <a:r>
              <a:rPr lang="ko-KR" altLang="en-US" sz="1200" dirty="0"/>
              <a:t>이메일</a:t>
            </a:r>
            <a:r>
              <a:rPr lang="en-US" altLang="ko-KR" sz="12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058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067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106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274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각 항목에 대해서 예를 함께 이야기 합니다</a:t>
            </a:r>
            <a:r>
              <a:rPr lang="en-US" altLang="ko-KR" dirty="0"/>
              <a:t>. </a:t>
            </a:r>
            <a:r>
              <a:rPr lang="ko-KR" altLang="en-US" dirty="0"/>
              <a:t>학생들이 스스로 숙제를 할 수 있도록 힌트를 제공합니다</a:t>
            </a:r>
            <a:r>
              <a:rPr lang="en-US" altLang="ko-KR" dirty="0"/>
              <a:t>.</a:t>
            </a:r>
          </a:p>
          <a:p>
            <a:pPr marL="228600" indent="-228600">
              <a:buAutoNum type="arabicPeriod"/>
            </a:pPr>
            <a:r>
              <a:rPr lang="ko-KR" altLang="en-US" dirty="0"/>
              <a:t>인사말</a:t>
            </a:r>
            <a:r>
              <a:rPr lang="en-US" altLang="ko-KR" dirty="0"/>
              <a:t>:</a:t>
            </a:r>
            <a:r>
              <a:rPr lang="ko-KR" altLang="en-US" dirty="0"/>
              <a:t> 안녕</a:t>
            </a:r>
            <a:r>
              <a:rPr lang="en-US" altLang="ko-KR" dirty="0"/>
              <a:t>, </a:t>
            </a:r>
            <a:r>
              <a:rPr lang="ko-KR" altLang="en-US" dirty="0"/>
              <a:t>유진아</a:t>
            </a:r>
            <a:r>
              <a:rPr lang="en-US" altLang="ko-KR" dirty="0"/>
              <a:t>. </a:t>
            </a:r>
            <a:r>
              <a:rPr lang="ko-KR" altLang="en-US" dirty="0"/>
              <a:t>난 알렉스야</a:t>
            </a:r>
            <a:r>
              <a:rPr lang="en-US" altLang="ko-KR" dirty="0"/>
              <a:t>.</a:t>
            </a:r>
          </a:p>
          <a:p>
            <a:pPr marL="228600" indent="-228600">
              <a:buAutoNum type="arabicPeriod"/>
            </a:pPr>
            <a:r>
              <a:rPr lang="ko-KR" altLang="en-US" dirty="0"/>
              <a:t>의견</a:t>
            </a:r>
            <a:r>
              <a:rPr lang="en-US" altLang="ko-KR" dirty="0"/>
              <a:t>: </a:t>
            </a:r>
            <a:r>
              <a:rPr lang="ko-KR" altLang="en-US" dirty="0"/>
              <a:t>미안한데</a:t>
            </a:r>
            <a:r>
              <a:rPr lang="en-US" altLang="ko-KR" dirty="0"/>
              <a:t>, </a:t>
            </a:r>
            <a:r>
              <a:rPr lang="ko-KR" altLang="en-US" dirty="0"/>
              <a:t>이번 금요일에 승우 생일파티 끝나고 엄마를 </a:t>
            </a:r>
            <a:r>
              <a:rPr lang="ko-KR" altLang="en-US" dirty="0" err="1"/>
              <a:t>도와드리기로</a:t>
            </a:r>
            <a:r>
              <a:rPr lang="ko-KR" altLang="en-US" dirty="0"/>
              <a:t> </a:t>
            </a:r>
            <a:r>
              <a:rPr lang="ko-KR" altLang="en-US" dirty="0" err="1"/>
              <a:t>약속했어</a:t>
            </a:r>
            <a:r>
              <a:rPr lang="en-US" altLang="ko-KR" dirty="0"/>
              <a:t>. </a:t>
            </a:r>
            <a:r>
              <a:rPr lang="ko-KR" altLang="en-US" dirty="0"/>
              <a:t>미안해서 어쩌지</a:t>
            </a:r>
            <a:r>
              <a:rPr lang="en-US" altLang="ko-KR" dirty="0"/>
              <a:t>?</a:t>
            </a:r>
          </a:p>
          <a:p>
            <a:pPr marL="228600" indent="-228600">
              <a:buAutoNum type="arabicPeriod"/>
            </a:pPr>
            <a:r>
              <a:rPr lang="en-US" dirty="0"/>
              <a:t> </a:t>
            </a:r>
            <a:r>
              <a:rPr lang="ko-KR" altLang="en-US" dirty="0"/>
              <a:t>나는 토요일에 시간이 될 것 같아</a:t>
            </a:r>
            <a:r>
              <a:rPr lang="en-US" altLang="ko-KR" dirty="0"/>
              <a:t>. </a:t>
            </a:r>
            <a:r>
              <a:rPr lang="ko-KR" altLang="en-US" dirty="0"/>
              <a:t>잘 있어</a:t>
            </a:r>
            <a:r>
              <a:rPr lang="en-US" altLang="ko-KR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888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말을 할 때 상대방을 배려해서 조심해야 하고 그렇게 해야 상대방도 나에게 좋은 말을 한다는 뜻이다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285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24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대화에서 부탁을 거절할 때</a:t>
            </a:r>
            <a:r>
              <a:rPr lang="en-US" altLang="ko-KR" dirty="0"/>
              <a:t>, “</a:t>
            </a:r>
            <a:r>
              <a:rPr lang="ko-KR" altLang="en-US" dirty="0"/>
              <a:t>미안해요</a:t>
            </a:r>
            <a:r>
              <a:rPr lang="en-US" altLang="ko-KR" dirty="0"/>
              <a:t>. </a:t>
            </a:r>
            <a:r>
              <a:rPr lang="ko-KR" altLang="en-US" dirty="0"/>
              <a:t>하지만</a:t>
            </a:r>
            <a:r>
              <a:rPr lang="en-US" altLang="ko-KR" dirty="0"/>
              <a:t>…”</a:t>
            </a:r>
            <a:r>
              <a:rPr lang="ko-KR" altLang="en-US" dirty="0"/>
              <a:t>으로 정확한 이유를 말하고 있음을 설명합니다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072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3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dirty="0"/>
              <a:t>대화</a:t>
            </a:r>
            <a:r>
              <a:rPr lang="en-US" altLang="ko-KR" sz="800" dirty="0"/>
              <a:t>(p115)</a:t>
            </a:r>
            <a:r>
              <a:rPr lang="ko-KR" altLang="en-US" sz="800" dirty="0"/>
              <a:t>와 듣고 말하기</a:t>
            </a:r>
            <a:r>
              <a:rPr lang="en-US" altLang="ko-KR" sz="800" dirty="0"/>
              <a:t>(p118)</a:t>
            </a:r>
            <a:r>
              <a:rPr lang="ko-KR" altLang="en-US" sz="800" dirty="0"/>
              <a:t> 중 선택하여 수업할 수 있습니다</a:t>
            </a:r>
            <a:r>
              <a:rPr lang="en-US" altLang="ko-KR" sz="8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도입질문을 한다</a:t>
            </a:r>
            <a:r>
              <a:rPr lang="en-US" altLang="ko-KR" sz="800" dirty="0"/>
              <a:t>: </a:t>
            </a:r>
            <a:r>
              <a:rPr lang="ko-KR" altLang="en-US" sz="800" dirty="0"/>
              <a:t>친구들과 공동 과제를 한 적이 있어요</a:t>
            </a:r>
            <a:r>
              <a:rPr lang="en-US" altLang="ko-KR" sz="800" dirty="0"/>
              <a:t>? </a:t>
            </a:r>
            <a:r>
              <a:rPr lang="ko-KR" altLang="en-US" sz="800" dirty="0"/>
              <a:t>공동과제를 할 때 좋은 점과 어려운 점은 무엇인가요</a:t>
            </a:r>
            <a:r>
              <a:rPr lang="en-US" altLang="ko-KR" sz="800" dirty="0"/>
              <a:t>?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본문을 듣기 전에 그림을 보고 내용을 유추해본다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자막을 보지 않고 듣도록 한다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이해질문</a:t>
            </a:r>
            <a:r>
              <a:rPr lang="en-US" altLang="ko-KR" sz="800" dirty="0"/>
              <a:t>: </a:t>
            </a:r>
            <a:r>
              <a:rPr lang="ko-KR" altLang="en-US" sz="800" dirty="0"/>
              <a:t>유진이와 알렉스는 공동과제를 준비하기 위해서 무엇을 해야 하나요</a:t>
            </a:r>
            <a:r>
              <a:rPr lang="en-US" altLang="ko-KR" sz="800" dirty="0"/>
              <a:t>? (</a:t>
            </a:r>
            <a:r>
              <a:rPr lang="ko-KR" altLang="en-US" sz="800" dirty="0"/>
              <a:t>답</a:t>
            </a:r>
            <a:r>
              <a:rPr lang="en-US" altLang="ko-KR" sz="800" dirty="0"/>
              <a:t>: </a:t>
            </a:r>
            <a:r>
              <a:rPr lang="ko-KR" altLang="en-US" sz="800" dirty="0"/>
              <a:t>도서관</a:t>
            </a:r>
            <a:r>
              <a:rPr lang="en-US" altLang="ko-KR" sz="800" dirty="0"/>
              <a:t> </a:t>
            </a:r>
            <a:r>
              <a:rPr lang="ko-KR" altLang="en-US" sz="800" dirty="0"/>
              <a:t>책</a:t>
            </a:r>
            <a:r>
              <a:rPr lang="en-US" altLang="ko-KR" sz="800" dirty="0"/>
              <a:t>, </a:t>
            </a:r>
            <a:r>
              <a:rPr lang="ko-KR" altLang="en-US" sz="800" dirty="0"/>
              <a:t>시청자료 찾기</a:t>
            </a:r>
            <a:r>
              <a:rPr lang="en-US" altLang="ko-KR" sz="800" dirty="0"/>
              <a:t>)</a:t>
            </a:r>
          </a:p>
          <a:p>
            <a:pPr marL="0" indent="0">
              <a:buNone/>
            </a:pPr>
            <a:r>
              <a:rPr lang="en-US" altLang="ko-KR" sz="800" dirty="0"/>
              <a:t>                       </a:t>
            </a:r>
            <a:r>
              <a:rPr lang="ko-KR" altLang="en-US" sz="800" dirty="0"/>
              <a:t>왜 로라에게 같이 하자고 부탁했나요</a:t>
            </a:r>
            <a:r>
              <a:rPr lang="en-US" altLang="ko-KR" sz="800" dirty="0"/>
              <a:t>? (</a:t>
            </a:r>
            <a:r>
              <a:rPr lang="ko-KR" altLang="en-US" sz="800" dirty="0"/>
              <a:t>답</a:t>
            </a:r>
            <a:r>
              <a:rPr lang="en-US" altLang="ko-KR" sz="800" dirty="0"/>
              <a:t>: </a:t>
            </a:r>
            <a:r>
              <a:rPr lang="ko-KR" altLang="en-US" sz="800" dirty="0"/>
              <a:t>로라 삼촌이 시청에서 일하셔서</a:t>
            </a:r>
            <a:r>
              <a:rPr lang="en-US" altLang="ko-KR" sz="800" dirty="0"/>
              <a:t>)</a:t>
            </a:r>
          </a:p>
          <a:p>
            <a:pPr marL="0" indent="0">
              <a:buNone/>
            </a:pPr>
            <a:r>
              <a:rPr lang="en-US" altLang="ko-KR" sz="800" dirty="0"/>
              <a:t>                       </a:t>
            </a:r>
            <a:r>
              <a:rPr lang="ko-KR" altLang="en-US" sz="800" dirty="0"/>
              <a:t>로라는 왜 부탁을 거절했나요</a:t>
            </a:r>
            <a:r>
              <a:rPr lang="en-US" altLang="ko-KR" sz="800" dirty="0"/>
              <a:t>? (</a:t>
            </a:r>
            <a:r>
              <a:rPr lang="ko-KR" altLang="en-US" sz="800" dirty="0"/>
              <a:t>답</a:t>
            </a:r>
            <a:r>
              <a:rPr lang="en-US" altLang="ko-KR" sz="800" dirty="0"/>
              <a:t>: </a:t>
            </a:r>
            <a:r>
              <a:rPr lang="ko-KR" altLang="en-US" sz="800" dirty="0"/>
              <a:t>수빈이가 같이 하기로 약속해서</a:t>
            </a:r>
            <a:r>
              <a:rPr lang="en-US" altLang="ko-KR" sz="800" dirty="0"/>
              <a:t>)</a:t>
            </a:r>
          </a:p>
          <a:p>
            <a:pPr marL="0" indent="0">
              <a:buNone/>
            </a:pPr>
            <a:r>
              <a:rPr lang="en-US" altLang="ko-KR" sz="800" dirty="0"/>
              <a:t>                       </a:t>
            </a:r>
            <a:r>
              <a:rPr lang="ko-KR" altLang="en-US" sz="800" dirty="0"/>
              <a:t>로라는 어떻게 거절했나요</a:t>
            </a:r>
            <a:r>
              <a:rPr lang="en-US" altLang="ko-KR" sz="800" dirty="0"/>
              <a:t>? (</a:t>
            </a:r>
            <a:r>
              <a:rPr lang="ko-KR" altLang="en-US" sz="800" dirty="0"/>
              <a:t>답</a:t>
            </a:r>
            <a:r>
              <a:rPr lang="en-US" altLang="ko-KR" sz="800" dirty="0"/>
              <a:t>: </a:t>
            </a:r>
            <a:r>
              <a:rPr lang="ko-KR" altLang="en-US" sz="800" dirty="0"/>
              <a:t>미안해서 어쩌지</a:t>
            </a:r>
            <a:r>
              <a:rPr lang="en-US" altLang="ko-KR" sz="800" dirty="0"/>
              <a:t>? </a:t>
            </a:r>
            <a:r>
              <a:rPr lang="ko-KR" altLang="en-US" sz="800" dirty="0"/>
              <a:t>수빈이가</a:t>
            </a:r>
            <a:r>
              <a:rPr lang="en-US" altLang="ko-KR" sz="800" dirty="0"/>
              <a:t>…)</a:t>
            </a:r>
          </a:p>
          <a:p>
            <a:pPr marL="0" indent="0">
              <a:buNone/>
            </a:pPr>
            <a:r>
              <a:rPr lang="en-US" altLang="ko-KR" sz="800" dirty="0"/>
              <a:t>5) </a:t>
            </a:r>
            <a:r>
              <a:rPr lang="ko-KR" altLang="en-US" sz="800" dirty="0"/>
              <a:t>답을 생각하면서 다시 듣는다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6) </a:t>
            </a:r>
            <a:r>
              <a:rPr lang="ko-KR" altLang="en-US" sz="800" dirty="0"/>
              <a:t>한 </a:t>
            </a:r>
            <a:r>
              <a:rPr lang="ko-KR" altLang="en-US" sz="800" dirty="0" err="1"/>
              <a:t>문장씩</a:t>
            </a:r>
            <a:r>
              <a:rPr lang="ko-KR" altLang="en-US" sz="800" dirty="0"/>
              <a:t> 듣고 따라 하게 한다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7) </a:t>
            </a:r>
            <a:r>
              <a:rPr lang="ko-KR" altLang="en-US" sz="800" dirty="0"/>
              <a:t>과제</a:t>
            </a:r>
            <a:r>
              <a:rPr lang="en-US" altLang="ko-KR" sz="800" dirty="0"/>
              <a:t>: </a:t>
            </a:r>
            <a:r>
              <a:rPr lang="ko-KR" altLang="en-US" sz="800" dirty="0"/>
              <a:t>혼자 혹은 가족과 역할을 나누어 감정을 </a:t>
            </a:r>
            <a:r>
              <a:rPr lang="ko-KR" altLang="en-US" sz="800" dirty="0" err="1"/>
              <a:t>실러</a:t>
            </a:r>
            <a:r>
              <a:rPr lang="ko-KR" altLang="en-US" sz="800" dirty="0"/>
              <a:t> 대화를 읽고 녹음</a:t>
            </a:r>
            <a:r>
              <a:rPr lang="en-US" altLang="ko-KR" sz="800" dirty="0"/>
              <a:t>/</a:t>
            </a:r>
            <a:r>
              <a:rPr lang="ko-KR" altLang="en-US" sz="800" dirty="0"/>
              <a:t>녹화해서 교사에게 보낸다</a:t>
            </a:r>
            <a:r>
              <a:rPr lang="en-US" altLang="ko-KR" sz="800" dirty="0"/>
              <a:t>.(</a:t>
            </a:r>
            <a:r>
              <a:rPr lang="ko-KR" altLang="en-US" sz="800" dirty="0"/>
              <a:t>카톡</a:t>
            </a:r>
            <a:r>
              <a:rPr lang="en-US" altLang="ko-KR" sz="800" dirty="0"/>
              <a:t>, </a:t>
            </a:r>
            <a:r>
              <a:rPr lang="ko-KR" altLang="en-US" sz="800" dirty="0"/>
              <a:t>이메일</a:t>
            </a:r>
            <a:r>
              <a:rPr lang="en-US" altLang="ko-KR" sz="8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53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‘-</a:t>
            </a:r>
            <a:r>
              <a:rPr lang="ko-KR" altLang="en-US" dirty="0"/>
              <a:t>길래</a:t>
            </a:r>
            <a:r>
              <a:rPr lang="en-US" altLang="ko-KR" dirty="0"/>
              <a:t>’</a:t>
            </a:r>
            <a:r>
              <a:rPr lang="ko-KR" altLang="en-US" dirty="0"/>
              <a:t>는 뒤에 오는 문장의 원인이나 이유 또는 근거를 나타낼 때</a:t>
            </a:r>
            <a:r>
              <a:rPr lang="en-US" altLang="ko-KR" dirty="0"/>
              <a:t>, </a:t>
            </a:r>
            <a:r>
              <a:rPr lang="ko-KR" altLang="en-US" dirty="0"/>
              <a:t>주로 구어에서 화자가 과거에 한 일에 대한 주관적인 이유를 나타낼 때 사용한다</a:t>
            </a:r>
            <a:r>
              <a:rPr lang="en-US" altLang="ko-KR" dirty="0"/>
              <a:t>. </a:t>
            </a:r>
            <a:r>
              <a:rPr lang="ko-KR" altLang="en-US" dirty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1. </a:t>
            </a:r>
            <a:r>
              <a:rPr lang="ko-KR" altLang="en-US" dirty="0"/>
              <a:t>뒤에 올 수 있는 문장을 만들어 본다</a:t>
            </a:r>
            <a:r>
              <a:rPr lang="en-US" altLang="ko-KR" dirty="0"/>
              <a:t>. (</a:t>
            </a:r>
            <a:r>
              <a:rPr lang="ko-KR" altLang="en-US" dirty="0"/>
              <a:t>예</a:t>
            </a:r>
            <a:r>
              <a:rPr lang="en-US" altLang="ko-KR" dirty="0"/>
              <a:t>, </a:t>
            </a:r>
            <a:r>
              <a:rPr lang="ko-KR" altLang="en-US" dirty="0"/>
              <a:t>향기롭길래 꽃을 샀어요</a:t>
            </a:r>
            <a:r>
              <a:rPr lang="en-US" altLang="ko-KR" dirty="0"/>
              <a:t>, </a:t>
            </a:r>
            <a:r>
              <a:rPr lang="ko-KR" altLang="en-US" dirty="0"/>
              <a:t>덥길래 창문을 열었어요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0260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194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4483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hh9DW0bnnY?feature=oembed" TargetMode="Externa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vDrv0aLUTU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ectorstock.com/royalty-free-vector/cartoon-style-of-bridal-bouquet-vector-16365057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OvDrv0aLUTU?feature=oembed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5-1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길래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P.116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336604" y="2098043"/>
            <a:ext cx="3720195" cy="2206215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네</a:t>
            </a:r>
            <a:r>
              <a:rPr lang="en-US" altLang="ko-KR" sz="2800" dirty="0">
                <a:solidFill>
                  <a:schemeClr val="tx1"/>
                </a:solidFill>
              </a:rPr>
              <a:t>, </a:t>
            </a:r>
            <a:r>
              <a:rPr lang="ko-KR" altLang="en-US" sz="2800" dirty="0">
                <a:solidFill>
                  <a:schemeClr val="tx1"/>
                </a:solidFill>
              </a:rPr>
              <a:t>닫으세요</a:t>
            </a:r>
            <a:r>
              <a:rPr lang="en-US" altLang="ko-KR" sz="2800" dirty="0">
                <a:solidFill>
                  <a:schemeClr val="tx1"/>
                </a:solidFill>
              </a:rPr>
              <a:t>. </a:t>
            </a:r>
            <a:r>
              <a:rPr lang="ko-KR" altLang="en-US" sz="2800" dirty="0">
                <a:solidFill>
                  <a:schemeClr val="tx1"/>
                </a:solidFill>
              </a:rPr>
              <a:t>방이 너무 </a:t>
            </a:r>
            <a:r>
              <a:rPr lang="ko-KR" altLang="en-US" sz="2800" dirty="0">
                <a:solidFill>
                  <a:srgbClr val="FF0000"/>
                </a:solidFill>
              </a:rPr>
              <a:t>덥길래</a:t>
            </a:r>
            <a:r>
              <a:rPr lang="ko-KR" altLang="en-US" sz="2800" dirty="0">
                <a:solidFill>
                  <a:schemeClr val="tx1"/>
                </a:solidFill>
              </a:rPr>
              <a:t> 창문을 열었는데 그냥 선풍기를 틀게요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길래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241464" y="2294694"/>
            <a:ext cx="3891064" cy="1067453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창문 좀 닫아도 될까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밖이 너무 시끄러워서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A5DE7F-22D5-4E8C-984E-4F37D7B0A2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528" y="2682907"/>
            <a:ext cx="3987935" cy="329438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596EF4D-2AA5-4001-A88D-5E633B14AE2E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</p:spTree>
    <p:extLst>
      <p:ext uri="{BB962C8B-B14F-4D97-AF65-F5344CB8AC3E}">
        <p14:creationId xmlns:p14="http://schemas.microsoft.com/office/powerpoint/2010/main" val="200298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315254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길래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P.116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267357" y="2067492"/>
            <a:ext cx="3720195" cy="2206215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떡볶이가 먹고 </a:t>
            </a:r>
            <a:r>
              <a:rPr lang="ko-KR" altLang="en-US" sz="2800" dirty="0" err="1">
                <a:solidFill>
                  <a:schemeClr val="tx1"/>
                </a:solidFill>
              </a:rPr>
              <a:t>싶어서요</a:t>
            </a:r>
            <a:r>
              <a:rPr lang="en-US" altLang="ko-KR" sz="2800" dirty="0">
                <a:solidFill>
                  <a:schemeClr val="tx1"/>
                </a:solidFill>
              </a:rPr>
              <a:t>. </a:t>
            </a:r>
            <a:r>
              <a:rPr lang="ko-KR" altLang="en-US" sz="2800" dirty="0">
                <a:solidFill>
                  <a:schemeClr val="tx1"/>
                </a:solidFill>
              </a:rPr>
              <a:t>집에 </a:t>
            </a:r>
            <a:r>
              <a:rPr lang="ko-KR" altLang="en-US" sz="2800" dirty="0">
                <a:solidFill>
                  <a:srgbClr val="FF0000"/>
                </a:solidFill>
              </a:rPr>
              <a:t>떡이 있길래</a:t>
            </a:r>
            <a:r>
              <a:rPr lang="ko-KR" altLang="en-US" sz="2800" dirty="0">
                <a:solidFill>
                  <a:schemeClr val="tx1"/>
                </a:solidFill>
              </a:rPr>
              <a:t> 만들어 보는 </a:t>
            </a:r>
            <a:r>
              <a:rPr lang="ko-KR" altLang="en-US" sz="2800" dirty="0" err="1">
                <a:solidFill>
                  <a:schemeClr val="tx1"/>
                </a:solidFill>
              </a:rPr>
              <a:t>중이에요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길래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204448" y="2080439"/>
            <a:ext cx="3891064" cy="1067453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웬일로 요리를 하고 있어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CA23B9-CF50-406B-93B7-65D63DEE1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5218" y="2746928"/>
            <a:ext cx="3891064" cy="322419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B0BB71-8456-40CF-8B64-CC960BDDF30C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</p:spTree>
    <p:extLst>
      <p:ext uri="{BB962C8B-B14F-4D97-AF65-F5344CB8AC3E}">
        <p14:creationId xmlns:p14="http://schemas.microsoft.com/office/powerpoint/2010/main" val="15387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길래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P.116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336604" y="2219325"/>
            <a:ext cx="3720195" cy="1133475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노래가 </a:t>
            </a:r>
            <a:r>
              <a:rPr lang="ko-KR" altLang="en-US" sz="2800" dirty="0">
                <a:solidFill>
                  <a:srgbClr val="FF0000"/>
                </a:solidFill>
              </a:rPr>
              <a:t>마음에 들길래 </a:t>
            </a:r>
            <a:r>
              <a:rPr lang="ko-KR" altLang="en-US" sz="2800" dirty="0">
                <a:solidFill>
                  <a:schemeClr val="tx1"/>
                </a:solidFill>
              </a:rPr>
              <a:t>바꿔 봤어요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길래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3720195" cy="10074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휴대전화 음악소리가 바뀌었지요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268142" y="575205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F15DF1-2041-4905-B0B9-4B35AC533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094" y="2475281"/>
            <a:ext cx="4027048" cy="339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길래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4384285-8C73-4BE9-88CF-5BE31FD04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1651" y="1174181"/>
            <a:ext cx="2308699" cy="24346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1347782" y="3766877"/>
            <a:ext cx="929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친구가 요리를 잘 </a:t>
            </a:r>
            <a:r>
              <a:rPr lang="ko-KR" altLang="en-US" sz="2500" u="sng" dirty="0"/>
              <a:t>했길래</a:t>
            </a:r>
            <a:r>
              <a:rPr lang="ko-KR" altLang="en-US" sz="2500" dirty="0"/>
              <a:t> 오늘 저녁에 만들어 달라고 부탁했어요</a:t>
            </a:r>
            <a:r>
              <a:rPr lang="en-US" altLang="ko-KR" sz="2500" dirty="0"/>
              <a:t>.</a:t>
            </a:r>
            <a:r>
              <a:rPr lang="en-US" sz="2500" dirty="0"/>
              <a:t>                    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7773" y="4252681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4416358" y="4299405"/>
            <a:ext cx="16796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하길래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381327" y="5117886"/>
            <a:ext cx="929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친구가 요리를 잘 </a:t>
            </a:r>
            <a:r>
              <a:rPr lang="ko-KR" altLang="en-US" sz="2500" dirty="0">
                <a:solidFill>
                  <a:srgbClr val="FF0000"/>
                </a:solidFill>
              </a:rPr>
              <a:t>하길래</a:t>
            </a:r>
            <a:r>
              <a:rPr lang="ko-KR" altLang="en-US" sz="2500" dirty="0"/>
              <a:t> 오늘 저녁에 만들어 달라고 부탁했어요</a:t>
            </a:r>
            <a:r>
              <a:rPr lang="en-US" altLang="ko-KR" sz="2500" dirty="0"/>
              <a:t>.</a:t>
            </a:r>
            <a:r>
              <a:rPr lang="en-US" sz="2500" dirty="0"/>
              <a:t>                      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6817199" y="3409707"/>
            <a:ext cx="16373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길래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1381328" y="3766877"/>
            <a:ext cx="88845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사람들이 벌써 밥을 다 </a:t>
            </a:r>
            <a:r>
              <a:rPr lang="ko-KR" altLang="en-US" sz="2500" u="sng" dirty="0"/>
              <a:t>먹길래</a:t>
            </a:r>
            <a:r>
              <a:rPr lang="ko-KR" altLang="en-US" sz="2500" dirty="0"/>
              <a:t> 저 혼자 먹었어요</a:t>
            </a:r>
            <a:r>
              <a:rPr lang="en-US" altLang="ko-KR" sz="2500" dirty="0"/>
              <a:t>.</a:t>
            </a:r>
            <a:r>
              <a:rPr lang="en-US" sz="2500" dirty="0"/>
              <a:t>                    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7905" y="4206928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6530502" y="4284763"/>
            <a:ext cx="16796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먹었길래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381328" y="5117886"/>
            <a:ext cx="929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사람들이 벌써 밥을 다 </a:t>
            </a:r>
            <a:r>
              <a:rPr lang="ko-KR" altLang="en-US" sz="2500" dirty="0">
                <a:solidFill>
                  <a:srgbClr val="FF0000"/>
                </a:solidFill>
              </a:rPr>
              <a:t>먹었길래</a:t>
            </a:r>
            <a:r>
              <a:rPr lang="ko-KR" altLang="en-US" sz="2500" dirty="0"/>
              <a:t> 저 혼자 먹었어요</a:t>
            </a:r>
            <a:r>
              <a:rPr lang="en-US" altLang="ko-KR" sz="2500" dirty="0"/>
              <a:t>.</a:t>
            </a:r>
            <a:r>
              <a:rPr lang="en-US" sz="2500" dirty="0"/>
              <a:t>                    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C0D314-B828-4FAC-BBC7-41BEB28BCD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1387" y="1261282"/>
            <a:ext cx="2689226" cy="216771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08CC863-82A4-48B6-B397-131EFEDB9D3B}"/>
              </a:ext>
            </a:extLst>
          </p:cNvPr>
          <p:cNvSpPr/>
          <p:nvPr/>
        </p:nvSpPr>
        <p:spPr>
          <a:xfrm>
            <a:off x="6817199" y="3409707"/>
            <a:ext cx="16373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</p:spTree>
    <p:extLst>
      <p:ext uri="{BB962C8B-B14F-4D97-AF65-F5344CB8AC3E}">
        <p14:creationId xmlns:p14="http://schemas.microsoft.com/office/powerpoint/2010/main" val="211118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길래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1381327" y="3766877"/>
            <a:ext cx="918291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머리가 </a:t>
            </a:r>
            <a:r>
              <a:rPr lang="ko-KR" altLang="en-US" sz="2500" u="sng" dirty="0"/>
              <a:t>아팠길래</a:t>
            </a:r>
            <a:r>
              <a:rPr lang="ko-KR" altLang="en-US" sz="2500" dirty="0"/>
              <a:t> 두통약을 사서 먹었어요</a:t>
            </a:r>
            <a:r>
              <a:rPr lang="en-US" altLang="ko-KR" sz="2500" dirty="0"/>
              <a:t>.</a:t>
            </a:r>
            <a:r>
              <a:rPr lang="en-US" sz="2500" dirty="0"/>
              <a:t>                 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7773" y="4252681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4675762" y="4310198"/>
            <a:ext cx="16796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아프길래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381327" y="5124913"/>
            <a:ext cx="929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머리가 </a:t>
            </a:r>
            <a:r>
              <a:rPr lang="ko-KR" altLang="en-US" sz="2500" dirty="0">
                <a:solidFill>
                  <a:srgbClr val="FF0000"/>
                </a:solidFill>
              </a:rPr>
              <a:t>아프길래</a:t>
            </a:r>
            <a:r>
              <a:rPr lang="ko-KR" altLang="en-US" sz="2500" dirty="0"/>
              <a:t> 두통약을 사서 먹었어요</a:t>
            </a:r>
            <a:r>
              <a:rPr lang="en-US" altLang="ko-KR" sz="2500" dirty="0"/>
              <a:t>.</a:t>
            </a:r>
            <a:r>
              <a:rPr lang="en-US" sz="2500" dirty="0"/>
              <a:t>                                       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DBBE53-827F-45D9-9BBF-A10680011C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3828" y="1256033"/>
            <a:ext cx="2664344" cy="229775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84FE63B-D16F-4FB7-9303-3DB7DC698A6D}"/>
              </a:ext>
            </a:extLst>
          </p:cNvPr>
          <p:cNvSpPr/>
          <p:nvPr/>
        </p:nvSpPr>
        <p:spPr>
          <a:xfrm>
            <a:off x="6817199" y="3409707"/>
            <a:ext cx="16373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</p:spTree>
    <p:extLst>
      <p:ext uri="{BB962C8B-B14F-4D97-AF65-F5344CB8AC3E}">
        <p14:creationId xmlns:p14="http://schemas.microsoft.com/office/powerpoint/2010/main" val="202751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376502" y="110830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* </a:t>
            </a: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 김에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370409" y="2829494"/>
            <a:ext cx="1009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200" dirty="0"/>
              <a:t>1. </a:t>
            </a:r>
            <a:r>
              <a:rPr lang="ko-KR" altLang="en-US" sz="3000" dirty="0"/>
              <a:t>내 공책을 </a:t>
            </a:r>
            <a:r>
              <a:rPr lang="ko-KR" altLang="en-US" sz="3000" dirty="0">
                <a:solidFill>
                  <a:srgbClr val="FF0000"/>
                </a:solidFill>
              </a:rPr>
              <a:t>사는 김에 </a:t>
            </a:r>
            <a:r>
              <a:rPr lang="ko-KR" altLang="en-US" sz="3000" dirty="0"/>
              <a:t>동생 것도 하나 샀어요</a:t>
            </a:r>
            <a:r>
              <a:rPr lang="en-US" altLang="ko-KR" sz="3000" dirty="0"/>
              <a:t>.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336864" y="3516775"/>
            <a:ext cx="10424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200" dirty="0"/>
              <a:t>2. </a:t>
            </a:r>
            <a:r>
              <a:rPr lang="ko-KR" altLang="en-US" sz="3000" dirty="0"/>
              <a:t>자리에서 </a:t>
            </a:r>
            <a:r>
              <a:rPr lang="ko-KR" altLang="en-US" sz="3000" dirty="0">
                <a:solidFill>
                  <a:srgbClr val="FF0000"/>
                </a:solidFill>
              </a:rPr>
              <a:t>일어난 김에 </a:t>
            </a:r>
            <a:r>
              <a:rPr lang="ko-KR" altLang="en-US" sz="3000" dirty="0"/>
              <a:t>창문 좀 열어 </a:t>
            </a:r>
            <a:r>
              <a:rPr lang="ko-KR" altLang="en-US" sz="3000" dirty="0" err="1"/>
              <a:t>줄래</a:t>
            </a:r>
            <a:r>
              <a:rPr lang="en-US" altLang="ko-KR" sz="3000" dirty="0"/>
              <a:t>?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370409" y="4017598"/>
            <a:ext cx="11285846" cy="1913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</a:t>
            </a:r>
            <a:r>
              <a:rPr lang="en-US" altLang="ko-KR" sz="3200" dirty="0"/>
              <a:t>3. </a:t>
            </a:r>
            <a:r>
              <a:rPr lang="en-US" altLang="ko-KR" sz="2500" dirty="0"/>
              <a:t>A</a:t>
            </a:r>
            <a:r>
              <a:rPr lang="ko-KR" altLang="en-US" sz="2500" dirty="0"/>
              <a:t>  백화점에 </a:t>
            </a:r>
            <a:r>
              <a:rPr lang="ko-KR" altLang="en-US" sz="2500" dirty="0">
                <a:solidFill>
                  <a:srgbClr val="FF0000"/>
                </a:solidFill>
              </a:rPr>
              <a:t>가는 김에 </a:t>
            </a:r>
            <a:r>
              <a:rPr lang="ko-KR" altLang="en-US" sz="2500" dirty="0"/>
              <a:t>서점에 </a:t>
            </a:r>
            <a:r>
              <a:rPr lang="ko-KR" altLang="en-US" sz="2500" dirty="0" err="1"/>
              <a:t>들러서</a:t>
            </a:r>
            <a:r>
              <a:rPr lang="ko-KR" altLang="en-US" sz="2500" dirty="0"/>
              <a:t> 책 좀 사다 </a:t>
            </a:r>
            <a:r>
              <a:rPr lang="ko-KR" altLang="en-US" sz="2500" dirty="0" err="1"/>
              <a:t>줄래요</a:t>
            </a:r>
            <a:r>
              <a:rPr lang="en-US" altLang="ko-KR" sz="25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        B </a:t>
            </a:r>
            <a:r>
              <a:rPr lang="ko-KR" altLang="en-US" sz="2500" dirty="0"/>
              <a:t>  </a:t>
            </a:r>
            <a:r>
              <a:rPr lang="ko-KR" altLang="en-US" sz="2500" dirty="0">
                <a:latin typeface="+mn-ea"/>
              </a:rPr>
              <a:t>도와주고 싶은데</a:t>
            </a:r>
            <a:r>
              <a:rPr lang="en-US" altLang="ko-KR" sz="2500" dirty="0">
                <a:latin typeface="+mn-ea"/>
              </a:rPr>
              <a:t>…..</a:t>
            </a:r>
            <a:r>
              <a:rPr lang="ko-KR" altLang="en-US" sz="2500" dirty="0">
                <a:latin typeface="+mn-ea"/>
              </a:rPr>
              <a:t>약속 시간에 늦어서 서점에 들를 시간이 없어요</a:t>
            </a:r>
            <a:r>
              <a:rPr lang="en-US" altLang="ko-KR" sz="25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2500" dirty="0">
                <a:latin typeface="+mn-ea"/>
              </a:rPr>
              <a:t>         </a:t>
            </a:r>
            <a:r>
              <a:rPr lang="ko-KR" altLang="en-US" sz="2500" dirty="0">
                <a:latin typeface="+mn-ea"/>
              </a:rPr>
              <a:t>미안해요</a:t>
            </a:r>
            <a:r>
              <a:rPr lang="en-US" altLang="ko-KR" sz="2500" dirty="0">
                <a:latin typeface="+mn-ea"/>
              </a:rPr>
              <a:t>.</a:t>
            </a:r>
            <a:endParaRPr lang="en-US" sz="2500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</a:t>
            </a:r>
            <a:r>
              <a:rPr lang="en-US" sz="2800" dirty="0"/>
              <a:t>) This is used when</a:t>
            </a:r>
            <a:r>
              <a:rPr lang="ko-KR" altLang="en-US" sz="2800" dirty="0"/>
              <a:t> </a:t>
            </a:r>
            <a:r>
              <a:rPr lang="en-US" altLang="ko-KR" sz="2800" dirty="0"/>
              <a:t>something</a:t>
            </a:r>
            <a:r>
              <a:rPr lang="ko-KR" altLang="en-US" sz="2800" dirty="0"/>
              <a:t> </a:t>
            </a:r>
            <a:r>
              <a:rPr lang="en-US" altLang="ko-KR" sz="2800" dirty="0"/>
              <a:t>is being done and thus something else is being added given the opportunity. </a:t>
            </a:r>
            <a:endParaRPr lang="en-US" sz="2800" dirty="0"/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16DDFE-6F0E-4DB6-B075-A60C9462EC5F}"/>
              </a:ext>
            </a:extLst>
          </p:cNvPr>
          <p:cNvGrpSpPr/>
          <p:nvPr/>
        </p:nvGrpSpPr>
        <p:grpSpPr>
          <a:xfrm>
            <a:off x="3033040" y="67110"/>
            <a:ext cx="5417053" cy="949004"/>
            <a:chOff x="3033040" y="67110"/>
            <a:chExt cx="5417053" cy="949004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7437F555-5FDE-454D-BC5E-E2D59A4372CA}"/>
                </a:ext>
              </a:extLst>
            </p:cNvPr>
            <p:cNvSpPr txBox="1">
              <a:spLocks/>
            </p:cNvSpPr>
            <p:nvPr/>
          </p:nvSpPr>
          <p:spPr>
            <a:xfrm>
              <a:off x="3592748" y="86290"/>
              <a:ext cx="4857345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김에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362CC2A-734F-4F10-8744-77AD22861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35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218" y="3315099"/>
            <a:ext cx="250547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사러 가다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0053" y="3302152"/>
            <a:ext cx="49668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사러 가는 김에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8690" y="2568618"/>
            <a:ext cx="11318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가다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0053" y="2572554"/>
            <a:ext cx="5033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가는 김에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2466" y="4061580"/>
            <a:ext cx="3714194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반납하러 가다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0053" y="4031750"/>
            <a:ext cx="519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반납하러 가는 김에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27" y="4804310"/>
            <a:ext cx="32729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숙제 내러 가다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0053" y="4761347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숙제 내러 가는 김에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340301"/>
            <a:ext cx="6850856" cy="104644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김에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+</a:t>
            </a:r>
            <a:r>
              <a:rPr lang="en-US" altLang="ko-KR" sz="3000" dirty="0">
                <a:solidFill>
                  <a:srgbClr val="FF0000"/>
                </a:solidFill>
              </a:rPr>
              <a:t> </a:t>
            </a:r>
            <a:r>
              <a:rPr lang="en-US" altLang="ko-KR" sz="3200" dirty="0">
                <a:solidFill>
                  <a:srgbClr val="FF0000"/>
                </a:solidFill>
              </a:rPr>
              <a:t>~</a:t>
            </a:r>
            <a:r>
              <a:rPr lang="ko-KR" altLang="en-US" sz="3000" dirty="0">
                <a:solidFill>
                  <a:srgbClr val="FF0000"/>
                </a:solidFill>
              </a:rPr>
              <a:t>김에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059330" y="297332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059330" y="366839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059330" y="434877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065480" y="5142629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168627" y="2715873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3033040" y="67110"/>
            <a:ext cx="5540271" cy="949004"/>
            <a:chOff x="3033040" y="67110"/>
            <a:chExt cx="5540271" cy="949004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3618690" y="86290"/>
              <a:ext cx="495462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 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김에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109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894819" y="1429763"/>
            <a:ext cx="8402362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김에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P.117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539994" cy="949004"/>
            <a:chOff x="3033040" y="67110"/>
            <a:chExt cx="553999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618967" y="86290"/>
              <a:ext cx="495406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김에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2655" y="2147119"/>
            <a:ext cx="4877493" cy="3912714"/>
          </a:xfrm>
          <a:prstGeom prst="rect">
            <a:avLst/>
          </a:prstGeom>
        </p:spPr>
      </p:pic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248964" y="2227088"/>
            <a:ext cx="3683944" cy="10836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카페테리아에 갈 거야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336604" y="2323547"/>
            <a:ext cx="3720195" cy="1577160"/>
          </a:xfrm>
          <a:prstGeom prst="wedgeRoundRectCallout">
            <a:avLst>
              <a:gd name="adj1" fmla="val -54038"/>
              <a:gd name="adj2" fmla="val 974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카페테리아에 </a:t>
            </a:r>
            <a:r>
              <a:rPr lang="ko-KR" altLang="en-US" sz="2800" dirty="0">
                <a:solidFill>
                  <a:srgbClr val="FF0000"/>
                </a:solidFill>
              </a:rPr>
              <a:t>가는 김에 </a:t>
            </a:r>
            <a:r>
              <a:rPr lang="ko-KR" altLang="en-US" sz="2800" dirty="0">
                <a:solidFill>
                  <a:schemeClr val="tx1"/>
                </a:solidFill>
              </a:rPr>
              <a:t>내 우유도 사다 </a:t>
            </a:r>
            <a:r>
              <a:rPr lang="ko-KR" altLang="en-US" sz="2800" dirty="0" err="1">
                <a:solidFill>
                  <a:schemeClr val="tx1"/>
                </a:solidFill>
              </a:rPr>
              <a:t>줄래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3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844639" y="1429763"/>
            <a:ext cx="8502723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김에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P.117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539994" cy="949004"/>
            <a:chOff x="3033040" y="67110"/>
            <a:chExt cx="553999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618967" y="86290"/>
              <a:ext cx="495406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김에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3067859" cy="1176034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1</a:t>
            </a:r>
            <a:r>
              <a:rPr lang="ko-KR" altLang="en-US" sz="2800" dirty="0">
                <a:solidFill>
                  <a:schemeClr val="tx1"/>
                </a:solidFill>
              </a:rPr>
              <a:t>층에 책을 반납하러 갈 거야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2750" y="2500823"/>
            <a:ext cx="4546062" cy="3296523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410148" y="2080409"/>
            <a:ext cx="3447821" cy="1556668"/>
          </a:xfrm>
          <a:prstGeom prst="wedgeRoundRectCallout">
            <a:avLst>
              <a:gd name="adj1" fmla="val -56625"/>
              <a:gd name="adj2" fmla="val 10028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책을 반납</a:t>
            </a:r>
            <a:r>
              <a:rPr lang="ko-KR" altLang="en-US" sz="2800" dirty="0">
                <a:solidFill>
                  <a:srgbClr val="FF0000"/>
                </a:solidFill>
              </a:rPr>
              <a:t>하는 김에 </a:t>
            </a:r>
            <a:r>
              <a:rPr lang="ko-KR" altLang="en-US" sz="2800" dirty="0">
                <a:solidFill>
                  <a:schemeClr val="tx1"/>
                </a:solidFill>
              </a:rPr>
              <a:t>내 책도 반납해 </a:t>
            </a:r>
            <a:r>
              <a:rPr lang="ko-KR" altLang="en-US" sz="2800" dirty="0" err="1">
                <a:solidFill>
                  <a:schemeClr val="tx1"/>
                </a:solidFill>
              </a:rPr>
              <a:t>줄래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1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4F01FA-28D8-445A-9A87-63AFA1EE5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8154" y="650631"/>
            <a:ext cx="9858375" cy="5526333"/>
          </a:xfrm>
        </p:spPr>
        <p:txBody>
          <a:bodyPr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8A33C6-49FB-4578-8C53-0F37618DB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211" y="0"/>
            <a:ext cx="9952318" cy="617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805610" y="1429763"/>
            <a:ext cx="8580781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김에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P.117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601326" cy="949004"/>
            <a:chOff x="3033040" y="67110"/>
            <a:chExt cx="5601326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557635" y="86290"/>
              <a:ext cx="507673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김에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2655" y="2147119"/>
            <a:ext cx="4877493" cy="3912714"/>
          </a:xfrm>
          <a:prstGeom prst="rect">
            <a:avLst/>
          </a:prstGeom>
        </p:spPr>
      </p:pic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3683944" cy="10836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선생님께 숙제를 내러 갈 거야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410148" y="2098609"/>
            <a:ext cx="3720195" cy="1577160"/>
          </a:xfrm>
          <a:prstGeom prst="wedgeRoundRectCallout">
            <a:avLst>
              <a:gd name="adj1" fmla="val -54038"/>
              <a:gd name="adj2" fmla="val 974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숙제를 내러 </a:t>
            </a:r>
            <a:r>
              <a:rPr lang="ko-KR" altLang="en-US" sz="2800" dirty="0">
                <a:solidFill>
                  <a:srgbClr val="FF0000"/>
                </a:solidFill>
              </a:rPr>
              <a:t>가는 김에 </a:t>
            </a:r>
            <a:r>
              <a:rPr lang="ko-KR" altLang="en-US" sz="2800" dirty="0">
                <a:solidFill>
                  <a:schemeClr val="tx1"/>
                </a:solidFill>
              </a:rPr>
              <a:t>내 숙제도 </a:t>
            </a:r>
            <a:endParaRPr lang="en-US" altLang="ko-KR" sz="2800" dirty="0">
              <a:solidFill>
                <a:schemeClr val="tx1"/>
              </a:solidFill>
            </a:endParaRP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내 </a:t>
            </a:r>
            <a:r>
              <a:rPr lang="ko-KR" altLang="en-US" sz="2800" dirty="0" err="1">
                <a:solidFill>
                  <a:schemeClr val="tx1"/>
                </a:solidFill>
              </a:rPr>
              <a:t>줄래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0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846497" y="1429763"/>
            <a:ext cx="8499006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김에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P.117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471805" y="2029838"/>
            <a:ext cx="3447821" cy="1556668"/>
          </a:xfrm>
          <a:prstGeom prst="wedgeRoundRectCallout">
            <a:avLst>
              <a:gd name="adj1" fmla="val -54038"/>
              <a:gd name="adj2" fmla="val 974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도서관에 </a:t>
            </a:r>
            <a:r>
              <a:rPr lang="ko-KR" altLang="en-US" sz="2800" dirty="0">
                <a:solidFill>
                  <a:srgbClr val="FF0000"/>
                </a:solidFill>
              </a:rPr>
              <a:t>가는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김에 </a:t>
            </a:r>
            <a:r>
              <a:rPr lang="ko-KR" altLang="en-US" sz="2800" dirty="0">
                <a:solidFill>
                  <a:schemeClr val="tx1"/>
                </a:solidFill>
              </a:rPr>
              <a:t>책 좀 빌려 </a:t>
            </a:r>
            <a:r>
              <a:rPr lang="ko-KR" altLang="en-US" sz="2800" dirty="0" err="1">
                <a:solidFill>
                  <a:schemeClr val="tx1"/>
                </a:solidFill>
              </a:rPr>
              <a:t>줄래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502488" cy="949004"/>
            <a:chOff x="3033040" y="67110"/>
            <a:chExt cx="5502488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656472" y="86290"/>
              <a:ext cx="4879056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김에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3067859" cy="1176034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학교 끝나고 도서관에 갈 거야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2750" y="2500823"/>
            <a:ext cx="4546062" cy="329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69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129730" y="67110"/>
            <a:ext cx="5932540" cy="949004"/>
            <a:chOff x="3033040" y="67110"/>
            <a:chExt cx="5303564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김에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2825516" y="5237361"/>
            <a:ext cx="18632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온 김에</a:t>
            </a:r>
            <a:endParaRPr lang="en-US" sz="25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50413D-F4C9-43D2-9B4C-7352161B3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8020" y="1384856"/>
            <a:ext cx="3515960" cy="252690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3307404" y="4110040"/>
            <a:ext cx="55771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집에 일찍 </a:t>
            </a:r>
            <a:r>
              <a:rPr lang="en-US" altLang="ko-KR" sz="2500" dirty="0"/>
              <a:t>__________ </a:t>
            </a:r>
            <a:r>
              <a:rPr lang="ko-KR" altLang="en-US" sz="2500" dirty="0"/>
              <a:t>청소를 했어요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5280789" y="5237361"/>
            <a:ext cx="18632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올 김에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7940599" y="5233098"/>
            <a:ext cx="18632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오는 김에</a:t>
            </a:r>
            <a:endParaRPr lang="en-US" sz="25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2716265" y="5244807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CF2ECAB-3A63-450B-9E40-9F23EDDB33E8}"/>
              </a:ext>
            </a:extLst>
          </p:cNvPr>
          <p:cNvSpPr/>
          <p:nvPr/>
        </p:nvSpPr>
        <p:spPr>
          <a:xfrm>
            <a:off x="6817199" y="3409707"/>
            <a:ext cx="16373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</p:spTree>
    <p:extLst>
      <p:ext uri="{BB962C8B-B14F-4D97-AF65-F5344CB8AC3E}">
        <p14:creationId xmlns:p14="http://schemas.microsoft.com/office/powerpoint/2010/main" val="248721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973613" y="67110"/>
            <a:ext cx="6244775" cy="949004"/>
            <a:chOff x="3033040" y="67110"/>
            <a:chExt cx="5303564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김에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518808" y="5274628"/>
            <a:ext cx="29980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쇼핑하는  김에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3307404" y="4046536"/>
            <a:ext cx="55771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__________ </a:t>
            </a:r>
            <a:r>
              <a:rPr lang="ko-KR" altLang="en-US" sz="2500" dirty="0"/>
              <a:t>친구 선물도 살까 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3868585" y="5262425"/>
            <a:ext cx="29980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친구가 좋은 김에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7457872" y="5233098"/>
            <a:ext cx="44617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친구 선물을 사러 나온 김에</a:t>
            </a:r>
            <a:endParaRPr lang="en-US" sz="25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465933" y="5274628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FFDEEF-8FA4-4BC1-8924-6DAF3A236A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9119" y="1140980"/>
            <a:ext cx="3253762" cy="264591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022485C-8155-4647-B2EE-07F945D1805F}"/>
              </a:ext>
            </a:extLst>
          </p:cNvPr>
          <p:cNvSpPr/>
          <p:nvPr/>
        </p:nvSpPr>
        <p:spPr>
          <a:xfrm>
            <a:off x="6817199" y="3409707"/>
            <a:ext cx="16373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</p:spTree>
    <p:extLst>
      <p:ext uri="{BB962C8B-B14F-4D97-AF65-F5344CB8AC3E}">
        <p14:creationId xmlns:p14="http://schemas.microsoft.com/office/powerpoint/2010/main" val="240343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434889" cy="949004"/>
            <a:chOff x="3033040" y="67110"/>
            <a:chExt cx="5434889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724072" y="86290"/>
              <a:ext cx="474385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김에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465933" y="5274628"/>
            <a:ext cx="30509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좀 쉬어야 겠어요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3307404" y="4053599"/>
            <a:ext cx="55771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빨래를 하는 김에 </a:t>
            </a:r>
            <a:r>
              <a:rPr lang="en-US" altLang="ko-KR" sz="2500" dirty="0"/>
              <a:t>__________________.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3822342" y="5288606"/>
            <a:ext cx="38746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운동화도 </a:t>
            </a:r>
            <a:r>
              <a:rPr lang="ko-KR" altLang="en-US" sz="2500" dirty="0" err="1"/>
              <a:t>빨아야겠어요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7821684" y="5274628"/>
            <a:ext cx="40402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친구하고 전화할 거예요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2D890F-5B9A-4006-844C-054F34AED6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0221" y="1375407"/>
            <a:ext cx="3491559" cy="2450806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31355A44-79AB-416B-B8A0-6AD241CEEFA6}"/>
              </a:ext>
            </a:extLst>
          </p:cNvPr>
          <p:cNvSpPr/>
          <p:nvPr/>
        </p:nvSpPr>
        <p:spPr>
          <a:xfrm>
            <a:off x="3737251" y="5288606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7D9613E-F418-457C-8FFD-9EF5C1D7720B}"/>
              </a:ext>
            </a:extLst>
          </p:cNvPr>
          <p:cNvSpPr/>
          <p:nvPr/>
        </p:nvSpPr>
        <p:spPr>
          <a:xfrm>
            <a:off x="6817199" y="3409707"/>
            <a:ext cx="16373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</p:spTree>
    <p:extLst>
      <p:ext uri="{BB962C8B-B14F-4D97-AF65-F5344CB8AC3E}">
        <p14:creationId xmlns:p14="http://schemas.microsoft.com/office/powerpoint/2010/main" val="9184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8922" y="116726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P.118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16726"/>
            <a:ext cx="5695643" cy="6016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12 </a:t>
            </a:r>
            <a:r>
              <a:rPr lang="ko-KR" altLang="en-US" sz="2800" dirty="0">
                <a:solidFill>
                  <a:schemeClr val="tx1"/>
                </a:solidFill>
              </a:rPr>
              <a:t>미안해서 어쩌지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DAAF99-353A-43C0-BDB3-B0B66D4AEB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203" y="1579544"/>
            <a:ext cx="4287898" cy="34081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031293-1B77-4E7E-BBBF-C9DB968118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28922" y="1170177"/>
            <a:ext cx="5584865" cy="3861363"/>
          </a:xfrm>
          <a:prstGeom prst="rect">
            <a:avLst/>
          </a:prstGeom>
        </p:spPr>
      </p:pic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3C00CDBE-EDB5-40D8-AC72-581748F8EB40}"/>
              </a:ext>
            </a:extLst>
          </p:cNvPr>
          <p:cNvSpPr/>
          <p:nvPr/>
        </p:nvSpPr>
        <p:spPr>
          <a:xfrm>
            <a:off x="6257315" y="2482367"/>
            <a:ext cx="481914" cy="450753"/>
          </a:xfrm>
          <a:prstGeom prst="flowChartConnector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72042013-038B-43CE-BC06-5DD7E8AA9042}"/>
              </a:ext>
            </a:extLst>
          </p:cNvPr>
          <p:cNvSpPr/>
          <p:nvPr/>
        </p:nvSpPr>
        <p:spPr>
          <a:xfrm>
            <a:off x="6257315" y="3808059"/>
            <a:ext cx="481914" cy="450753"/>
          </a:xfrm>
          <a:prstGeom prst="flowChartConnector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022_12과듣고말하기">
            <a:hlinkClick r:id="" action="ppaction://media"/>
            <a:extLst>
              <a:ext uri="{FF2B5EF4-FFF2-40B4-BE49-F238E27FC236}">
                <a16:creationId xmlns:a16="http://schemas.microsoft.com/office/drawing/2014/main" id="{E4A00811-1AD2-44C5-8860-2FCB4EBE46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29911" y="164659"/>
            <a:ext cx="534789" cy="53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39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5" grpId="0" animBg="1"/>
      <p:bldP spid="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8922" y="116726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P.118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16726"/>
            <a:ext cx="5695643" cy="63388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12 </a:t>
            </a:r>
            <a:r>
              <a:rPr lang="ko-KR" altLang="en-US" sz="2800" dirty="0">
                <a:solidFill>
                  <a:schemeClr val="tx1"/>
                </a:solidFill>
              </a:rPr>
              <a:t>미안해서 어쩌지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DAAF99-353A-43C0-BDB3-B0B66D4AEB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264" y="1514635"/>
            <a:ext cx="3610886" cy="287002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C5D202-AB77-437C-8C0E-E91A7B6077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4516" y="980011"/>
            <a:ext cx="4915417" cy="4882100"/>
          </a:xfrm>
          <a:prstGeom prst="rect">
            <a:avLst/>
          </a:prstGeom>
        </p:spPr>
      </p:pic>
      <p:pic>
        <p:nvPicPr>
          <p:cNvPr id="6" name="022_12과듣고말하기">
            <a:hlinkClick r:id="" action="ppaction://media"/>
            <a:extLst>
              <a:ext uri="{FF2B5EF4-FFF2-40B4-BE49-F238E27FC236}">
                <a16:creationId xmlns:a16="http://schemas.microsoft.com/office/drawing/2014/main" id="{00A254BD-4D99-4C48-9238-24128923E6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42413" y="-15595"/>
            <a:ext cx="5715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3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8904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P.120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8F39C2-E4CF-433C-8FF9-97C06BC967E2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12 </a:t>
            </a:r>
            <a:r>
              <a:rPr lang="ko-KR" altLang="en-US" sz="2800" dirty="0">
                <a:solidFill>
                  <a:schemeClr val="tx1"/>
                </a:solidFill>
              </a:rPr>
              <a:t>미안해서 어쩌지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3782532-670C-470F-87D5-BC032D3C853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806B83-B250-4F4A-90FF-CC4E278BA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139" y="667830"/>
            <a:ext cx="7038245" cy="568260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C6C85F-AF8F-4FF2-AEC1-8CD0DB1DA146}"/>
              </a:ext>
            </a:extLst>
          </p:cNvPr>
          <p:cNvSpPr/>
          <p:nvPr/>
        </p:nvSpPr>
        <p:spPr>
          <a:xfrm>
            <a:off x="352147" y="4885527"/>
            <a:ext cx="166904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https://extraessay.top/adw/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990A59-B4F8-4FA8-9288-D17B3E3AD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91" y="1620650"/>
            <a:ext cx="3595206" cy="326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8904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P.120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12 </a:t>
            </a:r>
            <a:r>
              <a:rPr lang="ko-KR" altLang="en-US" sz="2800" dirty="0">
                <a:solidFill>
                  <a:schemeClr val="tx1"/>
                </a:solidFill>
              </a:rPr>
              <a:t>미안해서 어쩌지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C9B50F-C170-4E11-BE06-ED2ABE123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37" y="836323"/>
            <a:ext cx="6181725" cy="4772025"/>
          </a:xfrm>
          <a:prstGeom prst="rect">
            <a:avLst/>
          </a:prstGeom>
        </p:spPr>
      </p:pic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9B829D3A-BB2C-4CC9-AA51-8D45A8FA92C7}"/>
              </a:ext>
            </a:extLst>
          </p:cNvPr>
          <p:cNvSpPr/>
          <p:nvPr/>
        </p:nvSpPr>
        <p:spPr>
          <a:xfrm>
            <a:off x="541337" y="1515669"/>
            <a:ext cx="481914" cy="344880"/>
          </a:xfrm>
          <a:prstGeom prst="flowChartConnector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49470FE4-8DBD-4B13-9D67-08D5FDA798CC}"/>
              </a:ext>
            </a:extLst>
          </p:cNvPr>
          <p:cNvSpPr/>
          <p:nvPr/>
        </p:nvSpPr>
        <p:spPr>
          <a:xfrm>
            <a:off x="541337" y="4582731"/>
            <a:ext cx="481914" cy="344880"/>
          </a:xfrm>
          <a:prstGeom prst="flowChartConnector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1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7D7D28-FE47-4FB6-9F22-3FCE83000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1361852"/>
            <a:ext cx="10248900" cy="521157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A82D5FC-C61A-4ABA-87EF-EBE0D0E70B9D}"/>
              </a:ext>
            </a:extLst>
          </p:cNvPr>
          <p:cNvSpPr txBox="1">
            <a:spLocks/>
          </p:cNvSpPr>
          <p:nvPr/>
        </p:nvSpPr>
        <p:spPr>
          <a:xfrm>
            <a:off x="350110" y="64491"/>
            <a:ext cx="9981339" cy="11356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500" dirty="0"/>
              <a:t>내가 알렉스나 승우가 되어 유진의 이메일에 거절 답장을 써 볼까요</a:t>
            </a:r>
            <a:r>
              <a:rPr lang="en-US" altLang="ko-KR" sz="2500" dirty="0"/>
              <a:t>?</a:t>
            </a:r>
          </a:p>
          <a:p>
            <a:pPr>
              <a:lnSpc>
                <a:spcPct val="160000"/>
              </a:lnSpc>
            </a:pPr>
            <a:r>
              <a:rPr lang="ko-KR" altLang="en-US" sz="2500" dirty="0">
                <a:solidFill>
                  <a:srgbClr val="000000"/>
                </a:solidFill>
              </a:rPr>
              <a:t>유진의 이메일에 대한 답장을 써서 선생님께 보내세요</a:t>
            </a:r>
            <a:r>
              <a:rPr lang="en-US" altLang="ko-KR" sz="2500" dirty="0">
                <a:solidFill>
                  <a:srgbClr val="000000"/>
                </a:solidFill>
              </a:rPr>
              <a:t>.</a:t>
            </a:r>
            <a:r>
              <a:rPr lang="ko-KR" altLang="en-US" sz="2500" dirty="0">
                <a:solidFill>
                  <a:srgbClr val="000000"/>
                </a:solidFill>
              </a:rPr>
              <a:t> </a:t>
            </a:r>
            <a:r>
              <a:rPr lang="en-US" altLang="ko-KR" sz="2500" dirty="0">
                <a:solidFill>
                  <a:srgbClr val="000000"/>
                </a:solidFill>
              </a:rPr>
              <a:t>P.121</a:t>
            </a:r>
            <a:endParaRPr lang="en-US" sz="25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72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E09874-02D0-E543-A77A-6446B1F0927A}"/>
              </a:ext>
            </a:extLst>
          </p:cNvPr>
          <p:cNvSpPr txBox="1"/>
          <p:nvPr/>
        </p:nvSpPr>
        <p:spPr>
          <a:xfrm>
            <a:off x="614463" y="2467691"/>
            <a:ext cx="54780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무슨 말을 하고 있을까요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94543-2FC7-F542-8AC9-2B7F5F781EA1}"/>
              </a:ext>
            </a:extLst>
          </p:cNvPr>
          <p:cNvSpPr txBox="1"/>
          <p:nvPr/>
        </p:nvSpPr>
        <p:spPr>
          <a:xfrm>
            <a:off x="614463" y="3594922"/>
            <a:ext cx="756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부탁을 거절한 적이 있나요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90AC0B-6528-40F0-8C23-B6BD9E9EF1EF}"/>
              </a:ext>
            </a:extLst>
          </p:cNvPr>
          <p:cNvSpPr/>
          <p:nvPr/>
        </p:nvSpPr>
        <p:spPr>
          <a:xfrm>
            <a:off x="7302841" y="5311320"/>
            <a:ext cx="51209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https://www.wikihow.com/Ask-for-a-Favor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8AABDF-8B43-46CD-B93A-6C1FE0A8E1BB}"/>
              </a:ext>
            </a:extLst>
          </p:cNvPr>
          <p:cNvGrpSpPr/>
          <p:nvPr/>
        </p:nvGrpSpPr>
        <p:grpSpPr>
          <a:xfrm>
            <a:off x="405535" y="36021"/>
            <a:ext cx="5109362" cy="1511340"/>
            <a:chOff x="513755" y="202467"/>
            <a:chExt cx="5748369" cy="151134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0FF1389A-F0B8-1248-A4B7-C35ACE716DB3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30248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생각해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1C8FB43-8680-4B66-9F3E-7BE512B40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6384A5D4-AB1B-4773-8C9F-191B077D21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302842" y="2016612"/>
            <a:ext cx="4889157" cy="3294708"/>
          </a:xfrm>
          <a:prstGeom prst="rect">
            <a:avLst/>
          </a:prstGeom>
        </p:spPr>
      </p:pic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A9161593-2656-447C-B56A-5E162CFFA4D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35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96E8F0B-0946-4C64-8444-18EA67A76820}"/>
              </a:ext>
            </a:extLst>
          </p:cNvPr>
          <p:cNvSpPr txBox="1">
            <a:spLocks/>
          </p:cNvSpPr>
          <p:nvPr/>
        </p:nvSpPr>
        <p:spPr>
          <a:xfrm>
            <a:off x="318703" y="163773"/>
            <a:ext cx="5628105" cy="5199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12 </a:t>
            </a:r>
            <a:r>
              <a:rPr lang="ko-KR" altLang="en-US" sz="2400" dirty="0">
                <a:solidFill>
                  <a:schemeClr val="tx1"/>
                </a:solidFill>
              </a:rPr>
              <a:t>미안해서 어쩌지</a:t>
            </a:r>
            <a:r>
              <a:rPr lang="en-US" altLang="ko-KR" sz="2400" dirty="0">
                <a:solidFill>
                  <a:schemeClr val="tx1"/>
                </a:solidFill>
              </a:rPr>
              <a:t>? - </a:t>
            </a:r>
            <a:r>
              <a:rPr lang="ko-KR" altLang="en-US" sz="2400" dirty="0">
                <a:solidFill>
                  <a:schemeClr val="tx1"/>
                </a:solidFill>
              </a:rPr>
              <a:t>문화 </a:t>
            </a:r>
            <a:r>
              <a:rPr lang="en-US" altLang="ko-KR" sz="2400" dirty="0">
                <a:solidFill>
                  <a:schemeClr val="tx1"/>
                </a:solidFill>
              </a:rPr>
              <a:t>P.122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051FCD-1921-4CA8-9ABE-F07B2CFC9DAA}"/>
              </a:ext>
            </a:extLst>
          </p:cNvPr>
          <p:cNvSpPr txBox="1"/>
          <p:nvPr/>
        </p:nvSpPr>
        <p:spPr>
          <a:xfrm>
            <a:off x="13463" y="4470400"/>
            <a:ext cx="3151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https://www.youtube.com/watch?v=ahh9DW0bnnY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9D08B36-A4A8-4987-BDEA-31873A5A454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1B8CC3-D7DF-4A41-87A8-D58CFFD17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3773"/>
            <a:ext cx="5926489" cy="13089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3BE2B3-92B9-4418-920E-DAC81D3C93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4417" y="2203450"/>
            <a:ext cx="6915454" cy="3190436"/>
          </a:xfrm>
          <a:prstGeom prst="rect">
            <a:avLst/>
          </a:prstGeom>
        </p:spPr>
      </p:pic>
      <p:pic>
        <p:nvPicPr>
          <p:cNvPr id="11" name="Online Media 10" title="￬ﾆﾍ￫ﾋﾴ￪ﾳﾼ￪ﾲﾩ￬ﾖﾸ - ￪ﾰﾀ￫ﾊﾔ ￫ﾧﾐ￬ﾝﾴ ￪ﾳﾠ￬ﾙﾀ￬ﾕﾼ ￬ﾘﾤ￫ﾊﾔ ￫ﾧﾐ￬ﾝﾴ ￪ﾳﾱ￫ﾋﾤ [￪ﾹﾨ￫ﾹﾄ￭ﾂﾤ￬ﾦﾈ KEBIKIDS] | ￬ﾚﾰ￫ﾦﾬ￫ﾂﾘ￫ﾝﾼ ￬ﾆﾍ￫ﾋﾴ">
            <a:hlinkClick r:id="" action="ppaction://media"/>
            <a:extLst>
              <a:ext uri="{FF2B5EF4-FFF2-40B4-BE49-F238E27FC236}">
                <a16:creationId xmlns:a16="http://schemas.microsoft.com/office/drawing/2014/main" id="{F163AF77-D980-4B09-A8A5-058DB472001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72779" y="1581150"/>
            <a:ext cx="4854222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3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8904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이번 주 숙제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12 </a:t>
            </a:r>
            <a:r>
              <a:rPr lang="ko-KR" altLang="en-US" sz="2800" dirty="0">
                <a:solidFill>
                  <a:schemeClr val="tx1"/>
                </a:solidFill>
              </a:rPr>
              <a:t>미안해서 어쩌지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8BD644-5302-4F9C-9F95-59E653327EF8}"/>
              </a:ext>
            </a:extLst>
          </p:cNvPr>
          <p:cNvSpPr txBox="1"/>
          <p:nvPr/>
        </p:nvSpPr>
        <p:spPr>
          <a:xfrm>
            <a:off x="605096" y="129143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Quizlet</a:t>
            </a:r>
            <a:r>
              <a:rPr lang="ko-KR" altLang="en-US" sz="2000" dirty="0"/>
              <a:t> 낱말 게임</a:t>
            </a: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2F567E-A432-4480-9482-361D406CE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1223620"/>
            <a:ext cx="453507" cy="5001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69F224-2487-430F-96CB-986ADCA0CBBF}"/>
              </a:ext>
            </a:extLst>
          </p:cNvPr>
          <p:cNvSpPr txBox="1"/>
          <p:nvPr/>
        </p:nvSpPr>
        <p:spPr>
          <a:xfrm>
            <a:off x="605096" y="2100094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감정을 넣어 역할극 해 봐요</a:t>
            </a:r>
            <a:r>
              <a:rPr lang="en-US" altLang="ko-KR" sz="2000" dirty="0"/>
              <a:t>.</a:t>
            </a:r>
            <a:r>
              <a:rPr lang="ko-KR" altLang="en-US" sz="2000" dirty="0"/>
              <a:t> 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8566A2-D958-45DC-99C6-B2CACA8B136B}"/>
              </a:ext>
            </a:extLst>
          </p:cNvPr>
          <p:cNvSpPr txBox="1"/>
          <p:nvPr/>
        </p:nvSpPr>
        <p:spPr>
          <a:xfrm>
            <a:off x="5168900" y="1354480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신나게 놀기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96ACEE-32D6-453A-9ACF-12EDA9E61ADC}"/>
              </a:ext>
            </a:extLst>
          </p:cNvPr>
          <p:cNvSpPr txBox="1"/>
          <p:nvPr/>
        </p:nvSpPr>
        <p:spPr>
          <a:xfrm>
            <a:off x="5168900" y="2219228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선생님에게 보내 줘요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DE84B0-1DA9-474A-A73F-212627CE1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2" y="2102443"/>
            <a:ext cx="453507" cy="50019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26BDD39-AC47-4088-9FC5-D15AFCB56F27}"/>
              </a:ext>
            </a:extLst>
          </p:cNvPr>
          <p:cNvSpPr txBox="1"/>
          <p:nvPr/>
        </p:nvSpPr>
        <p:spPr>
          <a:xfrm>
            <a:off x="605096" y="2908752"/>
            <a:ext cx="3230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유진의 부탁을 거절하는 이메일을 써 봐요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AB3C32-4A4B-4C45-AC57-6EBF017D5A7D}"/>
              </a:ext>
            </a:extLst>
          </p:cNvPr>
          <p:cNvSpPr txBox="1"/>
          <p:nvPr/>
        </p:nvSpPr>
        <p:spPr>
          <a:xfrm>
            <a:off x="5168900" y="308397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선생님에게 보내 줘요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DF132B9-2632-476F-A611-F5F5CCFB9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1" y="2983894"/>
            <a:ext cx="453507" cy="50019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70AC42-197A-4FE0-BEDE-8E29CEBC2D31}"/>
              </a:ext>
            </a:extLst>
          </p:cNvPr>
          <p:cNvSpPr txBox="1"/>
          <p:nvPr/>
        </p:nvSpPr>
        <p:spPr>
          <a:xfrm>
            <a:off x="605096" y="4025186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워크북 </a:t>
            </a:r>
            <a:r>
              <a:rPr lang="en-US" altLang="ko-KR" sz="2000" dirty="0"/>
              <a:t>p.48-50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E7B13C-8A79-425C-8E08-59E6BDF90103}"/>
              </a:ext>
            </a:extLst>
          </p:cNvPr>
          <p:cNvSpPr txBox="1"/>
          <p:nvPr/>
        </p:nvSpPr>
        <p:spPr>
          <a:xfrm>
            <a:off x="5168900" y="4001048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다음 시간에 얘기해요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2069FB-F865-4983-B46D-1534D2F5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1" y="3932978"/>
            <a:ext cx="453507" cy="50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203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Reference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1A8EF-7F1B-420C-8EF7-A6FB53F76289}"/>
              </a:ext>
            </a:extLst>
          </p:cNvPr>
          <p:cNvSpPr txBox="1"/>
          <p:nvPr/>
        </p:nvSpPr>
        <p:spPr>
          <a:xfrm>
            <a:off x="282633" y="1388225"/>
            <a:ext cx="936013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2500" dirty="0"/>
              <a:t>재외동포를 위한 한국어 </a:t>
            </a:r>
            <a:r>
              <a:rPr lang="en-US" altLang="ko-KR" sz="2500" dirty="0"/>
              <a:t>5-1 (</a:t>
            </a:r>
            <a:r>
              <a:rPr lang="ko-KR" altLang="en-US" sz="2500" dirty="0"/>
              <a:t>영어권</a:t>
            </a:r>
            <a:r>
              <a:rPr lang="en-US" altLang="ko-KR" sz="2500" dirty="0"/>
              <a:t>)</a:t>
            </a:r>
          </a:p>
          <a:p>
            <a:pPr marL="342900" indent="-342900">
              <a:buAutoNum type="arabicPeriod"/>
            </a:pPr>
            <a:r>
              <a:rPr lang="en-US" sz="2500" dirty="0"/>
              <a:t>Study Korean</a:t>
            </a:r>
          </a:p>
          <a:p>
            <a:pPr marL="342900" indent="-342900">
              <a:buAutoNum type="arabicPeriod"/>
            </a:pPr>
            <a:r>
              <a:rPr lang="ko-KR" altLang="en-US" sz="2500" dirty="0"/>
              <a:t>세종한국어 </a:t>
            </a:r>
            <a:r>
              <a:rPr lang="en-US" altLang="ko-KR" sz="2500" dirty="0"/>
              <a:t>5</a:t>
            </a:r>
            <a:r>
              <a:rPr lang="ko-KR" altLang="en-US" sz="2500" dirty="0"/>
              <a:t>권 </a:t>
            </a:r>
            <a:r>
              <a:rPr lang="en-US" altLang="ko-KR" sz="2500" dirty="0"/>
              <a:t>11</a:t>
            </a:r>
            <a:r>
              <a:rPr lang="ko-KR" altLang="en-US" sz="2500" dirty="0"/>
              <a:t>과</a:t>
            </a:r>
            <a:endParaRPr lang="en-US" altLang="ko-KR" sz="2500" dirty="0"/>
          </a:p>
          <a:p>
            <a:pPr marL="342900" indent="-342900">
              <a:buFontTx/>
              <a:buAutoNum type="arabicPeriod"/>
            </a:pPr>
            <a:r>
              <a:rPr lang="en-US" sz="2500" dirty="0">
                <a:hlinkClick r:id="rId3"/>
              </a:rPr>
              <a:t>https://www.youtube.com/watch?v=OvDrv0aLUTU</a:t>
            </a:r>
            <a:endParaRPr lang="en-US" sz="2500" dirty="0"/>
          </a:p>
          <a:p>
            <a:pPr marL="342900" indent="-342900">
              <a:buFontTx/>
              <a:buAutoNum type="arabicPeriod"/>
            </a:pPr>
            <a:r>
              <a:rPr lang="en-US" sz="2500" dirty="0">
                <a:hlinkClick r:id="rId4"/>
              </a:rPr>
              <a:t>https://www.vectorstock.com/royalty-free-vector/cartoon-style-of-bridal-bouquet-vector-16365057</a:t>
            </a:r>
            <a:endParaRPr lang="en-US" sz="2500" dirty="0"/>
          </a:p>
          <a:p>
            <a:pPr marL="342900" indent="-342900">
              <a:buFontTx/>
              <a:buAutoNum type="arabicPeriod"/>
            </a:pPr>
            <a:r>
              <a:rPr lang="en-US" sz="2500" dirty="0"/>
              <a:t>https://extraessay.top/adw</a:t>
            </a:r>
          </a:p>
          <a:p>
            <a:pPr marL="342900" indent="-342900">
              <a:buFontTx/>
              <a:buAutoNum type="arabicPeriod"/>
            </a:pPr>
            <a:r>
              <a:rPr lang="en-US" sz="2500" dirty="0"/>
              <a:t>https://www.youtube.com/watch?v=ahh9DW0bnnY</a:t>
            </a:r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altLang="ko-KR" dirty="0"/>
          </a:p>
          <a:p>
            <a:pPr marL="342900" indent="-342900">
              <a:buAutoNum type="arabicPeriod"/>
            </a:pPr>
            <a:endParaRPr lang="en-US" altLang="ko-KR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087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E75A5F6-B616-400B-B4A8-DE643E359B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635F5-61CD-4560-847B-9CDDE54166F6}"/>
              </a:ext>
            </a:extLst>
          </p:cNvPr>
          <p:cNvSpPr/>
          <p:nvPr/>
        </p:nvSpPr>
        <p:spPr>
          <a:xfrm>
            <a:off x="4625545" y="5875639"/>
            <a:ext cx="49318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https://www.youtube.com/watch?v=OvDrv0aLUTU</a:t>
            </a:r>
          </a:p>
        </p:txBody>
      </p:sp>
      <p:pic>
        <p:nvPicPr>
          <p:cNvPr id="4" name="Online Media 3" title="￫ﾶﾀ￭ﾃﾁ(request) &amp; ￪ﾱﾰ￬ﾠﾈ(refusal) - ￬ﾄﾸ￬ﾢﾅ￭ﾕﾜ￪ﾵﾭ￬ﾖﾴ 5￪ﾶﾌ 11￪ﾳﾼ ￫ﾶﾀ￭ﾃﾁ￪ﾳﾼ ￪ﾱﾰ￬ﾠﾈ">
            <a:hlinkClick r:id="" action="ppaction://media"/>
            <a:extLst>
              <a:ext uri="{FF2B5EF4-FFF2-40B4-BE49-F238E27FC236}">
                <a16:creationId xmlns:a16="http://schemas.microsoft.com/office/drawing/2014/main" id="{00B8AD75-2870-4C95-A2CB-B4ADA093EF2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608850" y="1610117"/>
            <a:ext cx="7583150" cy="426552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C6F1649-E521-4871-9208-FFED98AA17EE}"/>
              </a:ext>
            </a:extLst>
          </p:cNvPr>
          <p:cNvGrpSpPr/>
          <p:nvPr/>
        </p:nvGrpSpPr>
        <p:grpSpPr>
          <a:xfrm>
            <a:off x="124253" y="36021"/>
            <a:ext cx="4979088" cy="1574096"/>
            <a:chOff x="513755" y="202467"/>
            <a:chExt cx="5748369" cy="157409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1750C562-B248-4254-A8E9-17C31F6ED420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93004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이야기해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D37F623-56A4-41B3-B6BD-483190808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944872E-8B51-4C94-BE62-FD2C7E1D9DAF}"/>
              </a:ext>
            </a:extLst>
          </p:cNvPr>
          <p:cNvSpPr txBox="1"/>
          <p:nvPr/>
        </p:nvSpPr>
        <p:spPr>
          <a:xfrm>
            <a:off x="183201" y="2187146"/>
            <a:ext cx="4178734" cy="1591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rgbClr val="000000"/>
                </a:solidFill>
              </a:rPr>
              <a:t>◎  </a:t>
            </a:r>
            <a:r>
              <a:rPr lang="ko-KR" altLang="en-US" sz="2800" dirty="0">
                <a:solidFill>
                  <a:srgbClr val="000000"/>
                </a:solidFill>
              </a:rPr>
              <a:t>부탁을 거절할 때는          </a:t>
            </a:r>
            <a:endParaRPr lang="en-US" altLang="ko-KR" sz="28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800" dirty="0">
                <a:solidFill>
                  <a:srgbClr val="000000"/>
                </a:solidFill>
              </a:rPr>
              <a:t>    </a:t>
            </a:r>
            <a:r>
              <a:rPr lang="ko-KR" altLang="en-US" sz="2800" dirty="0">
                <a:solidFill>
                  <a:srgbClr val="000000"/>
                </a:solidFill>
              </a:rPr>
              <a:t>어떻게 말해야 할까요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972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altLang="ko-KR" sz="2800" dirty="0">
                <a:hlinkClick r:id="rId2"/>
              </a:rPr>
              <a:t>Unit 12  </a:t>
            </a:r>
            <a:r>
              <a:rPr lang="ko-KR" altLang="en-US" sz="2800" dirty="0">
                <a:hlinkClick r:id="rId2"/>
              </a:rPr>
              <a:t>미안해서 어쩌지</a:t>
            </a:r>
            <a:r>
              <a:rPr lang="en-US" altLang="ko-KR" sz="2800" dirty="0">
                <a:hlinkClick r:id="rId2"/>
              </a:rPr>
              <a:t>?</a:t>
            </a:r>
            <a:br>
              <a:rPr lang="en-US" altLang="ko-KR" sz="2800" dirty="0">
                <a:hlinkClick r:id="rId2"/>
              </a:rPr>
            </a:br>
            <a:r>
              <a:rPr lang="ko-KR" altLang="en-US" sz="2800" dirty="0">
                <a:hlinkClick r:id="rId2"/>
              </a:rPr>
              <a:t> 어휘 </a:t>
            </a:r>
            <a:r>
              <a:rPr lang="en-US" altLang="ko-KR" sz="2800" dirty="0">
                <a:hlinkClick r:id="rId2"/>
              </a:rPr>
              <a:t>Vocabulary-</a:t>
            </a:r>
            <a:r>
              <a:rPr lang="en-US" altLang="ko-KR" sz="2800" dirty="0" err="1">
                <a:hlinkClick r:id="rId2"/>
              </a:rPr>
              <a:t>Falshcards</a:t>
            </a:r>
            <a:endParaRPr lang="en-US" sz="2800" dirty="0">
              <a:hlinkClick r:id="rId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1101845" y="117218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이유 </a:t>
            </a:r>
            <a:r>
              <a:rPr lang="en-US" altLang="ko-KR" sz="2800" dirty="0"/>
              <a:t>/ reason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6169120" y="1177076"/>
            <a:ext cx="2516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변명 </a:t>
            </a:r>
            <a:r>
              <a:rPr lang="en-US" altLang="ko-KR" sz="2800" dirty="0"/>
              <a:t>/ excuse</a:t>
            </a:r>
            <a:endParaRPr lang="en-US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1101845" y="1837762"/>
            <a:ext cx="4196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부탁을 받다 </a:t>
            </a:r>
            <a:r>
              <a:rPr lang="en-US" altLang="ko-KR" sz="2800" dirty="0"/>
              <a:t>/ to be asked</a:t>
            </a:r>
            <a:endParaRPr lang="en-US" sz="2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6169120" y="1841836"/>
            <a:ext cx="4990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부탁을 들어주다 </a:t>
            </a:r>
            <a:r>
              <a:rPr lang="en-US" altLang="ko-KR" sz="2800" dirty="0"/>
              <a:t>/ to do a favor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6169120" y="2506596"/>
            <a:ext cx="4839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취소하다 </a:t>
            </a:r>
            <a:r>
              <a:rPr lang="en-US" altLang="ko-KR" sz="2800" dirty="0"/>
              <a:t>/ to cancel</a:t>
            </a:r>
            <a:endParaRPr lang="en-US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1101845" y="316891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선택하다 </a:t>
            </a:r>
            <a:r>
              <a:rPr lang="en-US" altLang="ko-KR" sz="2800" dirty="0"/>
              <a:t>/ to choose</a:t>
            </a:r>
            <a:endParaRPr lang="en-US" sz="2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6169120" y="3171356"/>
            <a:ext cx="4848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거절하다 </a:t>
            </a:r>
            <a:r>
              <a:rPr lang="en-US" altLang="ko-KR" sz="2800" dirty="0"/>
              <a:t>/ to refuse</a:t>
            </a:r>
            <a:endParaRPr lang="en-US" sz="2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1101845" y="3834487"/>
            <a:ext cx="4724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거절을 당하다 </a:t>
            </a:r>
            <a:r>
              <a:rPr lang="en-US" altLang="ko-KR" sz="2800" dirty="0"/>
              <a:t>/ to be refused</a:t>
            </a:r>
            <a:endParaRPr lang="en-US" sz="2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6169120" y="3836116"/>
            <a:ext cx="491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속상하다 </a:t>
            </a:r>
            <a:r>
              <a:rPr lang="en-US" altLang="ko-KR" sz="2800" dirty="0"/>
              <a:t>/ to be upset</a:t>
            </a:r>
            <a:endParaRPr lang="en-US" sz="2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1101845" y="4500062"/>
            <a:ext cx="4642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이기적이다 </a:t>
            </a:r>
            <a:r>
              <a:rPr lang="en-US" altLang="ko-KR" sz="2800" dirty="0"/>
              <a:t>/ to be selfish</a:t>
            </a:r>
            <a:endParaRPr lang="en-US" sz="28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DF661F-54AF-414C-86C8-9861048FB76B}"/>
              </a:ext>
            </a:extLst>
          </p:cNvPr>
          <p:cNvSpPr txBox="1"/>
          <p:nvPr/>
        </p:nvSpPr>
        <p:spPr>
          <a:xfrm>
            <a:off x="1101845" y="5165638"/>
            <a:ext cx="4489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상처를 받다 </a:t>
            </a:r>
            <a:r>
              <a:rPr lang="en-US" altLang="ko-KR" sz="2800" dirty="0"/>
              <a:t>/ to be hurt</a:t>
            </a:r>
            <a:endParaRPr lang="en-US" sz="28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6169120" y="4500876"/>
            <a:ext cx="4888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돌려서 말하다 </a:t>
            </a:r>
            <a:r>
              <a:rPr lang="en-US" altLang="ko-KR" sz="2800" dirty="0"/>
              <a:t>/ to talk around</a:t>
            </a:r>
            <a:endParaRPr lang="en-US" sz="2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9785-B36A-F346-A87D-4BC040381DE3}"/>
              </a:ext>
            </a:extLst>
          </p:cNvPr>
          <p:cNvSpPr txBox="1"/>
          <p:nvPr/>
        </p:nvSpPr>
        <p:spPr>
          <a:xfrm>
            <a:off x="6169120" y="5165638"/>
            <a:ext cx="5206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직접적으로 말하다 </a:t>
            </a:r>
            <a:r>
              <a:rPr lang="en-US" altLang="ko-KR" sz="2800" dirty="0"/>
              <a:t>/ to be blunt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013" y="69227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4F9EC5-14AA-4F61-A762-2A09AB60A9F4}"/>
              </a:ext>
            </a:extLst>
          </p:cNvPr>
          <p:cNvSpPr txBox="1"/>
          <p:nvPr/>
        </p:nvSpPr>
        <p:spPr>
          <a:xfrm>
            <a:off x="1101845" y="2503337"/>
            <a:ext cx="4777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허락을 받다 </a:t>
            </a:r>
            <a:r>
              <a:rPr lang="en-US" altLang="ko-KR" sz="2800" dirty="0"/>
              <a:t>/ to get permitted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73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23" grpId="0"/>
      <p:bldP spid="27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78" y="116726"/>
            <a:ext cx="4032738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대화를 따라해봐요 </a:t>
            </a:r>
            <a:r>
              <a:rPr lang="en-US" altLang="ko-KR" sz="2800" dirty="0">
                <a:solidFill>
                  <a:srgbClr val="000000"/>
                </a:solidFill>
              </a:rPr>
              <a:t>P.115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517889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12 </a:t>
            </a:r>
            <a:r>
              <a:rPr lang="ko-KR" altLang="en-US" sz="2800" dirty="0">
                <a:solidFill>
                  <a:schemeClr val="tx1"/>
                </a:solidFill>
              </a:rPr>
              <a:t>미안해서 어쩌지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8B49A7-5CF2-41CA-80AE-F70B256A5F65}"/>
              </a:ext>
            </a:extLst>
          </p:cNvPr>
          <p:cNvSpPr/>
          <p:nvPr/>
        </p:nvSpPr>
        <p:spPr>
          <a:xfrm>
            <a:off x="7744368" y="1072662"/>
            <a:ext cx="4054909" cy="182293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3012D-F3C5-45DB-83FA-D6F9FAC1AB85}"/>
              </a:ext>
            </a:extLst>
          </p:cNvPr>
          <p:cNvSpPr txBox="1"/>
          <p:nvPr/>
        </p:nvSpPr>
        <p:spPr>
          <a:xfrm>
            <a:off x="8423943" y="1679647"/>
            <a:ext cx="3270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로라는 왜 친구들의 부탁을 거절했나요</a:t>
            </a:r>
            <a:r>
              <a:rPr lang="en-US" altLang="ko-KR" dirty="0"/>
              <a:t>?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BDC22D-0719-41CF-806B-E04F65F72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74051">
            <a:off x="7567556" y="983467"/>
            <a:ext cx="795820" cy="9810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693FBA8C-B53D-4A32-97BB-7DA80E027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437A8B-DD93-4591-998E-CCF269CB4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F48873-A69C-4BBF-AADC-09514BA53D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989" y="960968"/>
            <a:ext cx="6940192" cy="50116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67087A-D57B-4EA9-B385-70E095F7C8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4368" y="3098456"/>
            <a:ext cx="3669690" cy="2833558"/>
          </a:xfrm>
          <a:prstGeom prst="rect">
            <a:avLst/>
          </a:prstGeom>
        </p:spPr>
      </p:pic>
      <p:pic>
        <p:nvPicPr>
          <p:cNvPr id="15" name="021_12과대화">
            <a:hlinkClick r:id="" action="ppaction://media"/>
            <a:extLst>
              <a:ext uri="{FF2B5EF4-FFF2-40B4-BE49-F238E27FC236}">
                <a16:creationId xmlns:a16="http://schemas.microsoft.com/office/drawing/2014/main" id="{DFA155C5-516F-44CA-A2DC-1E37BF4D26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71822" y="182831"/>
            <a:ext cx="485870" cy="48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79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길래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3150563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600" dirty="0"/>
              <a:t>1. </a:t>
            </a:r>
            <a:r>
              <a:rPr lang="ko-KR" altLang="en-US" sz="2600" dirty="0"/>
              <a:t>친구가 한국어를 </a:t>
            </a:r>
            <a:r>
              <a:rPr lang="ko-KR" altLang="en-US" sz="2600" dirty="0">
                <a:solidFill>
                  <a:srgbClr val="FF0000"/>
                </a:solidFill>
              </a:rPr>
              <a:t>잘하길래</a:t>
            </a:r>
            <a:r>
              <a:rPr lang="ko-KR" altLang="en-US" sz="2600" dirty="0"/>
              <a:t> 이번 한국 축제 때 도와 달라고 부탁했어요</a:t>
            </a:r>
            <a:r>
              <a:rPr lang="en-US" altLang="ko-KR" sz="2600" dirty="0"/>
              <a:t>.</a:t>
            </a:r>
            <a:endParaRPr lang="en-US" sz="2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860342"/>
            <a:ext cx="11124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600" dirty="0"/>
              <a:t>2. </a:t>
            </a:r>
            <a:r>
              <a:rPr lang="ko-KR" altLang="en-US" sz="2600" dirty="0"/>
              <a:t>길에 사람들이 </a:t>
            </a:r>
            <a:r>
              <a:rPr lang="ko-KR" altLang="en-US" sz="2600" dirty="0">
                <a:solidFill>
                  <a:srgbClr val="FF0000"/>
                </a:solidFill>
              </a:rPr>
              <a:t>모여 있길래 </a:t>
            </a:r>
            <a:r>
              <a:rPr lang="ko-KR" altLang="en-US" sz="2600" dirty="0"/>
              <a:t>궁금해서 가 봤더니 영화를 찍고 있었어요</a:t>
            </a:r>
            <a:r>
              <a:rPr lang="en-US" altLang="ko-KR" sz="2600" dirty="0"/>
              <a:t>.</a:t>
            </a:r>
            <a:endParaRPr lang="en-US" sz="2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56182" y="4570121"/>
            <a:ext cx="10075570" cy="1227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600" dirty="0"/>
              <a:t>3. A</a:t>
            </a:r>
            <a:r>
              <a:rPr lang="ko-KR" altLang="en-US" sz="2600" dirty="0"/>
              <a:t>  새로 나온 빵이야</a:t>
            </a:r>
            <a:r>
              <a:rPr lang="en-US" altLang="ko-KR" sz="2600" dirty="0"/>
              <a:t>. </a:t>
            </a:r>
            <a:r>
              <a:rPr lang="ko-KR" altLang="en-US" sz="2600" dirty="0"/>
              <a:t>맛있어 </a:t>
            </a:r>
            <a:r>
              <a:rPr lang="ko-KR" altLang="en-US" sz="2600" dirty="0">
                <a:solidFill>
                  <a:srgbClr val="FF0000"/>
                </a:solidFill>
              </a:rPr>
              <a:t>보이길래</a:t>
            </a:r>
            <a:r>
              <a:rPr lang="ko-KR" altLang="en-US" sz="2600" dirty="0"/>
              <a:t> 너 주려고 사 </a:t>
            </a:r>
            <a:r>
              <a:rPr lang="ko-KR" altLang="en-US" sz="2600" dirty="0" err="1"/>
              <a:t>왔어</a:t>
            </a:r>
            <a:r>
              <a:rPr lang="en-US" altLang="ko-KR" sz="2600" dirty="0"/>
              <a:t>.</a:t>
            </a:r>
            <a:r>
              <a:rPr lang="en-US" sz="2600" dirty="0"/>
              <a:t>           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    B </a:t>
            </a:r>
            <a:r>
              <a:rPr lang="ko-KR" altLang="en-US" sz="2600" dirty="0"/>
              <a:t> 정말</a:t>
            </a:r>
            <a:r>
              <a:rPr lang="en-US" altLang="ko-KR" sz="2600" dirty="0"/>
              <a:t>? </a:t>
            </a:r>
            <a:r>
              <a:rPr lang="ko-KR" altLang="en-US" sz="2600" dirty="0"/>
              <a:t>고마워</a:t>
            </a:r>
            <a:r>
              <a:rPr lang="en-US" altLang="ko-KR" sz="2600" dirty="0"/>
              <a:t>. </a:t>
            </a:r>
            <a:r>
              <a:rPr lang="ko-KR" altLang="en-US" sz="2600" dirty="0"/>
              <a:t>와</a:t>
            </a:r>
            <a:r>
              <a:rPr lang="en-US" altLang="ko-KR" sz="2600" dirty="0"/>
              <a:t>. </a:t>
            </a:r>
            <a:r>
              <a:rPr lang="ko-KR" altLang="en-US" sz="2600" dirty="0"/>
              <a:t>진짜 맛있겠다</a:t>
            </a:r>
            <a:r>
              <a:rPr lang="en-US" altLang="ko-KR" sz="2600" dirty="0"/>
              <a:t>.</a:t>
            </a:r>
            <a:endParaRPr lang="en-US" sz="2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 or an adjective) This is used when the first part is the reason or cause for the second part. This is usually used in spoken language.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024C03-F16A-453C-98A5-2A8FDCBAB2DF}"/>
              </a:ext>
            </a:extLst>
          </p:cNvPr>
          <p:cNvGrpSpPr/>
          <p:nvPr/>
        </p:nvGrpSpPr>
        <p:grpSpPr>
          <a:xfrm>
            <a:off x="3444218" y="156206"/>
            <a:ext cx="5303564" cy="949004"/>
            <a:chOff x="3033040" y="67110"/>
            <a:chExt cx="530356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7C4D8E54-480B-554A-9901-D8B275C9B366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길래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78821B-6012-47A2-94A6-0724E00DE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263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5043" y="3341854"/>
            <a:ext cx="15184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덥다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498" y="3376682"/>
            <a:ext cx="49668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덥길래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402" y="2551426"/>
            <a:ext cx="196316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향기롭다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498" y="2574894"/>
            <a:ext cx="5033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향기롭길래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2236" y="4132282"/>
            <a:ext cx="293727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떡이 있다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498" y="4065661"/>
            <a:ext cx="519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떡이 있길래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7810" y="4918960"/>
            <a:ext cx="27595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마음에 들다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498" y="4863350"/>
            <a:ext cx="31222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마음에 들길래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196168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길래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or Adjective +</a:t>
            </a:r>
            <a:r>
              <a:rPr lang="en-US" altLang="ko-KR" sz="3000" dirty="0">
                <a:solidFill>
                  <a:srgbClr val="FF0000"/>
                </a:solidFill>
              </a:rPr>
              <a:t> ~</a:t>
            </a:r>
            <a:r>
              <a:rPr lang="ko-KR" altLang="en-US" sz="3000" dirty="0">
                <a:solidFill>
                  <a:srgbClr val="FF0000"/>
                </a:solidFill>
              </a:rPr>
              <a:t>길래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075976" y="2919243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070330" y="3675486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051241" y="4431729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051241" y="5187973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131721" y="2757740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길래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6152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395735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길래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P.116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345297" y="2156984"/>
            <a:ext cx="3720195" cy="1577160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꽃이 예쁘고 </a:t>
            </a:r>
            <a:r>
              <a:rPr lang="ko-KR" altLang="en-US" sz="2800" dirty="0">
                <a:solidFill>
                  <a:srgbClr val="FF0000"/>
                </a:solidFill>
              </a:rPr>
              <a:t>향기롭길래</a:t>
            </a:r>
            <a:r>
              <a:rPr lang="ko-KR" altLang="en-US" sz="2800" dirty="0">
                <a:solidFill>
                  <a:schemeClr val="tx1"/>
                </a:solidFill>
              </a:rPr>
              <a:t> 한 다발 사 가지고 </a:t>
            </a:r>
            <a:r>
              <a:rPr lang="ko-KR" altLang="en-US" sz="2800" dirty="0" err="1">
                <a:solidFill>
                  <a:schemeClr val="tx1"/>
                </a:solidFill>
              </a:rPr>
              <a:t>왔어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040917" cy="949004"/>
            <a:chOff x="3033040" y="67110"/>
            <a:chExt cx="5040917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12 </a:t>
              </a:r>
              <a:r>
                <a:rPr lang="ko-KR" altLang="en-US" sz="2800" dirty="0">
                  <a:solidFill>
                    <a:schemeClr val="tx1"/>
                  </a:solidFill>
                </a:rPr>
                <a:t>미안해서 어쩌지</a:t>
              </a:r>
              <a:r>
                <a:rPr lang="en-US" altLang="ko-KR" sz="2800" dirty="0">
                  <a:solidFill>
                    <a:schemeClr val="tx1"/>
                  </a:solidFill>
                </a:rPr>
                <a:t>?</a:t>
              </a: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길래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804" y="2270229"/>
            <a:ext cx="4877493" cy="3912714"/>
          </a:xfrm>
          <a:prstGeom prst="rect">
            <a:avLst/>
          </a:prstGeom>
        </p:spPr>
      </p:pic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3411939" cy="675057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웬 꽃다발이니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59FF7A-AC10-4653-9D56-C730080365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6773" y="3916725"/>
            <a:ext cx="1068052" cy="9469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28F9F4-2589-4A83-A1E5-D12234D8DDA9}"/>
              </a:ext>
            </a:extLst>
          </p:cNvPr>
          <p:cNvSpPr/>
          <p:nvPr/>
        </p:nvSpPr>
        <p:spPr>
          <a:xfrm>
            <a:off x="8019352" y="5936722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https://www.vectorstock.com/royalty-free-vector/cartoon-style-of-bridal-bouquet-vector-16365057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</p:spTree>
    <p:extLst>
      <p:ext uri="{BB962C8B-B14F-4D97-AF65-F5344CB8AC3E}">
        <p14:creationId xmlns:p14="http://schemas.microsoft.com/office/powerpoint/2010/main" val="30456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2050</Words>
  <Application>Microsoft Office PowerPoint</Application>
  <PresentationFormat>Widescreen</PresentationFormat>
  <Paragraphs>323</Paragraphs>
  <Slides>32</Slides>
  <Notes>30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굴림</vt:lpstr>
      <vt:lpstr>맑은 고딕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5-1  </vt:lpstr>
      <vt:lpstr>PowerPoint Presentation</vt:lpstr>
      <vt:lpstr>PowerPoint Presentation</vt:lpstr>
      <vt:lpstr>PowerPoint Presentation</vt:lpstr>
      <vt:lpstr>Unit 12  미안해서 어쩌지?  어휘 Vocabulary-Falshcards</vt:lpstr>
      <vt:lpstr>대화를 따라해봐요 P.115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P.118</vt:lpstr>
      <vt:lpstr>듣고 말해 봐요 P.118</vt:lpstr>
      <vt:lpstr> 읽고 써 봐요 P.120</vt:lpstr>
      <vt:lpstr> 읽고 써 봐요 P.120</vt:lpstr>
      <vt:lpstr>PowerPoint Presentation</vt:lpstr>
      <vt:lpstr>PowerPoint Presentation</vt:lpstr>
      <vt:lpstr>이번 주 숙제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5-1</dc:title>
  <dc:creator>C.-H. Jeon</dc:creator>
  <cp:lastModifiedBy>Hyunkyu Yi</cp:lastModifiedBy>
  <cp:revision>46</cp:revision>
  <dcterms:created xsi:type="dcterms:W3CDTF">2020-04-29T03:48:50Z</dcterms:created>
  <dcterms:modified xsi:type="dcterms:W3CDTF">2020-05-05T04:31:30Z</dcterms:modified>
</cp:coreProperties>
</file>